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5.jpg" ContentType="image/jpe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7315200" cy="10058400"/>
  <p:notesSz cx="73152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910" y="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D60FA-FF53-409B-A945-1B872F99C2D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24113" y="1257300"/>
            <a:ext cx="24669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840288"/>
            <a:ext cx="5851525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170238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553575"/>
            <a:ext cx="3170238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44C59-A597-4FFA-8212-976893E50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98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44C59-A597-4FFA-8212-976893E509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66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8640" y="3118104"/>
            <a:ext cx="621792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5222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97280" y="5632704"/>
            <a:ext cx="512064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5222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5222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5760" y="2313432"/>
            <a:ext cx="3182112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67328" y="2313432"/>
            <a:ext cx="3182112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972040"/>
            <a:ext cx="7315200" cy="86360"/>
          </a:xfrm>
          <a:custGeom>
            <a:avLst/>
            <a:gdLst/>
            <a:ahLst/>
            <a:cxnLst/>
            <a:rect l="l" t="t" r="r" b="b"/>
            <a:pathLst>
              <a:path w="7315200" h="86359">
                <a:moveTo>
                  <a:pt x="0" y="86359"/>
                </a:moveTo>
                <a:lnTo>
                  <a:pt x="7315200" y="86359"/>
                </a:lnTo>
                <a:lnTo>
                  <a:pt x="7315200" y="0"/>
                </a:lnTo>
                <a:lnTo>
                  <a:pt x="0" y="0"/>
                </a:lnTo>
                <a:lnTo>
                  <a:pt x="0" y="86359"/>
                </a:lnTo>
                <a:close/>
              </a:path>
            </a:pathLst>
          </a:custGeom>
          <a:solidFill>
            <a:srgbClr val="167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315200" cy="116839"/>
          </a:xfrm>
          <a:custGeom>
            <a:avLst/>
            <a:gdLst/>
            <a:ahLst/>
            <a:cxnLst/>
            <a:rect l="l" t="t" r="r" b="b"/>
            <a:pathLst>
              <a:path w="7315200" h="116839">
                <a:moveTo>
                  <a:pt x="0" y="116840"/>
                </a:moveTo>
                <a:lnTo>
                  <a:pt x="7315200" y="116840"/>
                </a:lnTo>
                <a:lnTo>
                  <a:pt x="7315200" y="0"/>
                </a:lnTo>
                <a:lnTo>
                  <a:pt x="0" y="0"/>
                </a:lnTo>
                <a:lnTo>
                  <a:pt x="0" y="116840"/>
                </a:lnTo>
                <a:close/>
              </a:path>
            </a:pathLst>
          </a:custGeom>
          <a:solidFill>
            <a:srgbClr val="167A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16839"/>
            <a:ext cx="7315200" cy="9855200"/>
          </a:xfrm>
          <a:custGeom>
            <a:avLst/>
            <a:gdLst/>
            <a:ahLst/>
            <a:cxnLst/>
            <a:rect l="l" t="t" r="r" b="b"/>
            <a:pathLst>
              <a:path w="7315200" h="9855200">
                <a:moveTo>
                  <a:pt x="7315200" y="0"/>
                </a:moveTo>
                <a:lnTo>
                  <a:pt x="0" y="0"/>
                </a:lnTo>
                <a:lnTo>
                  <a:pt x="0" y="9855200"/>
                </a:lnTo>
                <a:lnTo>
                  <a:pt x="7315200" y="9855200"/>
                </a:lnTo>
                <a:lnTo>
                  <a:pt x="7315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56638"/>
            <a:ext cx="7312659" cy="899667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0"/>
            <a:ext cx="7315200" cy="10053320"/>
          </a:xfrm>
          <a:custGeom>
            <a:avLst/>
            <a:gdLst/>
            <a:ahLst/>
            <a:cxnLst/>
            <a:rect l="l" t="t" r="r" b="b"/>
            <a:pathLst>
              <a:path w="7315200" h="10053320">
                <a:moveTo>
                  <a:pt x="7315200" y="8905240"/>
                </a:moveTo>
                <a:lnTo>
                  <a:pt x="2527" y="8905240"/>
                </a:lnTo>
                <a:lnTo>
                  <a:pt x="2527" y="10053320"/>
                </a:lnTo>
                <a:lnTo>
                  <a:pt x="7315200" y="10053320"/>
                </a:lnTo>
                <a:lnTo>
                  <a:pt x="7315200" y="8905240"/>
                </a:lnTo>
                <a:close/>
              </a:path>
              <a:path w="7315200" h="10053320">
                <a:moveTo>
                  <a:pt x="7315200" y="238760"/>
                </a:moveTo>
                <a:lnTo>
                  <a:pt x="7315187" y="12"/>
                </a:lnTo>
                <a:lnTo>
                  <a:pt x="0" y="0"/>
                </a:lnTo>
                <a:lnTo>
                  <a:pt x="0" y="1056640"/>
                </a:lnTo>
                <a:lnTo>
                  <a:pt x="3787140" y="1056640"/>
                </a:lnTo>
                <a:lnTo>
                  <a:pt x="3787140" y="2600960"/>
                </a:lnTo>
                <a:lnTo>
                  <a:pt x="7315200" y="2600960"/>
                </a:lnTo>
                <a:lnTo>
                  <a:pt x="7315200" y="1056640"/>
                </a:lnTo>
                <a:lnTo>
                  <a:pt x="7315200" y="238760"/>
                </a:lnTo>
                <a:close/>
              </a:path>
            </a:pathLst>
          </a:custGeom>
          <a:solidFill>
            <a:srgbClr val="053C7D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538" y="1254760"/>
            <a:ext cx="7312659" cy="429259"/>
          </a:xfrm>
          <a:custGeom>
            <a:avLst/>
            <a:gdLst/>
            <a:ahLst/>
            <a:cxnLst/>
            <a:rect l="l" t="t" r="r" b="b"/>
            <a:pathLst>
              <a:path w="7312659" h="429260">
                <a:moveTo>
                  <a:pt x="7312661" y="0"/>
                </a:moveTo>
                <a:lnTo>
                  <a:pt x="0" y="0"/>
                </a:lnTo>
                <a:lnTo>
                  <a:pt x="0" y="429259"/>
                </a:lnTo>
                <a:lnTo>
                  <a:pt x="7312661" y="429259"/>
                </a:lnTo>
                <a:lnTo>
                  <a:pt x="7312661" y="0"/>
                </a:lnTo>
                <a:close/>
              </a:path>
            </a:pathLst>
          </a:custGeom>
          <a:solidFill>
            <a:srgbClr val="FFFFFF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85519"/>
            <a:ext cx="4140454" cy="112039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2499" y="9337040"/>
            <a:ext cx="2860040" cy="44958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76979" y="1318260"/>
            <a:ext cx="3538220" cy="45999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5222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315200" cy="10058400"/>
          </a:xfrm>
          <a:custGeom>
            <a:avLst/>
            <a:gdLst/>
            <a:ahLst/>
            <a:cxnLst/>
            <a:rect l="l" t="t" r="r" b="b"/>
            <a:pathLst>
              <a:path w="7315200" h="10058400">
                <a:moveTo>
                  <a:pt x="7315200" y="0"/>
                </a:moveTo>
                <a:lnTo>
                  <a:pt x="0" y="0"/>
                </a:lnTo>
                <a:lnTo>
                  <a:pt x="0" y="10058400"/>
                </a:lnTo>
                <a:lnTo>
                  <a:pt x="7315200" y="10058400"/>
                </a:lnTo>
                <a:lnTo>
                  <a:pt x="73152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6387" y="869568"/>
            <a:ext cx="3495675" cy="1214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5222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2859" y="3434079"/>
            <a:ext cx="3401059" cy="2628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87168" y="9354312"/>
            <a:ext cx="2340864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5760" y="9354312"/>
            <a:ext cx="1682496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66944" y="9354312"/>
            <a:ext cx="1682496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edicare.gov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21" Type="http://schemas.openxmlformats.org/officeDocument/2006/relationships/image" Target="../media/image32.png"/><Relationship Id="rId34" Type="http://schemas.openxmlformats.org/officeDocument/2006/relationships/image" Target="../media/image4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44.png"/><Relationship Id="rId38" Type="http://schemas.openxmlformats.org/officeDocument/2006/relationships/image" Target="../media/image49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43.png"/><Relationship Id="rId37" Type="http://schemas.openxmlformats.org/officeDocument/2006/relationships/image" Target="../media/image48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47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31" Type="http://schemas.openxmlformats.org/officeDocument/2006/relationships/image" Target="../media/image42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46.png"/><Relationship Id="rId8" Type="http://schemas.openxmlformats.org/officeDocument/2006/relationships/image" Target="../media/image19.png"/><Relationship Id="rId3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SilverandFit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srabenefittrust.net/" TargetMode="External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RABenefitTrust.net/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rabenefittrust.net/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vsp.com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SRABenefitTrust.net/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DSRABenefitTrust.net/" TargetMode="Externa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82737B7-34DB-FC47-60F1-0F8EFDABABF8}"/>
              </a:ext>
            </a:extLst>
          </p:cNvPr>
          <p:cNvSpPr/>
          <p:nvPr/>
        </p:nvSpPr>
        <p:spPr>
          <a:xfrm>
            <a:off x="0" y="7772400"/>
            <a:ext cx="7315200" cy="646331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03F332-4490-6ACB-5685-7F450EF3836A}"/>
              </a:ext>
            </a:extLst>
          </p:cNvPr>
          <p:cNvSpPr/>
          <p:nvPr/>
        </p:nvSpPr>
        <p:spPr>
          <a:xfrm>
            <a:off x="0" y="2161401"/>
            <a:ext cx="7315200" cy="276999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ndfather and grandson playing guitar on a boat">
            <a:extLst>
              <a:ext uri="{FF2B5EF4-FFF2-40B4-BE49-F238E27FC236}">
                <a16:creationId xmlns:a16="http://schemas.microsoft.com/office/drawing/2014/main" id="{50C7BAA2-971D-DBA7-1226-36D9D4171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r="4292"/>
          <a:stretch/>
        </p:blipFill>
        <p:spPr>
          <a:xfrm>
            <a:off x="0" y="2438996"/>
            <a:ext cx="7315200" cy="533340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EE53CCD8-B1EE-D113-DC2D-172B5F8553BF}"/>
              </a:ext>
            </a:extLst>
          </p:cNvPr>
          <p:cNvSpPr txBox="1">
            <a:spLocks/>
          </p:cNvSpPr>
          <p:nvPr/>
        </p:nvSpPr>
        <p:spPr>
          <a:xfrm>
            <a:off x="136525" y="1098373"/>
            <a:ext cx="717867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8100">
              <a:spcBef>
                <a:spcPts val="100"/>
              </a:spcBef>
            </a:pPr>
            <a:r>
              <a:rPr lang="en-US" sz="6000" baseline="-7638" dirty="0">
                <a:solidFill>
                  <a:srgbClr val="053C7D"/>
                </a:solidFill>
                <a:latin typeface="Segoe UI"/>
                <a:cs typeface="Segoe UI"/>
              </a:rPr>
              <a:t>Health</a:t>
            </a:r>
            <a:r>
              <a:rPr lang="en-US" sz="6000" spc="450" baseline="-7638" dirty="0">
                <a:solidFill>
                  <a:srgbClr val="053C7D"/>
                </a:solidFill>
                <a:latin typeface="Segoe UI"/>
                <a:cs typeface="Segoe UI"/>
              </a:rPr>
              <a:t> </a:t>
            </a:r>
            <a:r>
              <a:rPr lang="en-US" sz="6000" baseline="-7638" dirty="0">
                <a:solidFill>
                  <a:srgbClr val="053C7D"/>
                </a:solidFill>
                <a:latin typeface="Segoe UI"/>
                <a:cs typeface="Segoe UI"/>
              </a:rPr>
              <a:t>Matters</a:t>
            </a:r>
            <a:r>
              <a:rPr lang="en-US" sz="6000" spc="-142" baseline="-7638" dirty="0">
                <a:solidFill>
                  <a:srgbClr val="053C7D"/>
                </a:solidFill>
                <a:latin typeface="Segoe UI"/>
                <a:cs typeface="Segoe UI"/>
              </a:rPr>
              <a:t> </a:t>
            </a:r>
            <a:r>
              <a:rPr lang="en-US" sz="1600" spc="190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1600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1600" spc="120" dirty="0">
                <a:solidFill>
                  <a:srgbClr val="C00000"/>
                </a:solidFill>
                <a:latin typeface="Calibri"/>
                <a:cs typeface="Calibri"/>
              </a:rPr>
              <a:t>Guide</a:t>
            </a:r>
            <a:r>
              <a:rPr lang="en-US" sz="1600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1600" dirty="0">
                <a:solidFill>
                  <a:srgbClr val="C00000"/>
                </a:solidFill>
                <a:latin typeface="Calibri"/>
                <a:cs typeface="Calibri"/>
              </a:rPr>
              <a:t>to</a:t>
            </a:r>
            <a:r>
              <a:rPr lang="en-US" sz="1600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1600" spc="60" dirty="0">
                <a:solidFill>
                  <a:srgbClr val="C00000"/>
                </a:solidFill>
                <a:latin typeface="Calibri"/>
                <a:cs typeface="Calibri"/>
              </a:rPr>
              <a:t>Your</a:t>
            </a:r>
            <a:r>
              <a:rPr lang="en-US" sz="1600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1600" spc="75" dirty="0">
                <a:solidFill>
                  <a:srgbClr val="C00000"/>
                </a:solidFill>
                <a:latin typeface="Calibri"/>
                <a:cs typeface="Calibri"/>
              </a:rPr>
              <a:t>Healthcare</a:t>
            </a:r>
            <a:r>
              <a:rPr lang="en-US" sz="1600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1600" spc="95" dirty="0">
                <a:solidFill>
                  <a:srgbClr val="C00000"/>
                </a:solidFill>
                <a:latin typeface="Calibri"/>
                <a:cs typeface="Calibri"/>
              </a:rPr>
              <a:t>Options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D46D80-44BE-5543-8B7E-D1A28E515269}"/>
              </a:ext>
            </a:extLst>
          </p:cNvPr>
          <p:cNvSpPr txBox="1"/>
          <p:nvPr/>
        </p:nvSpPr>
        <p:spPr>
          <a:xfrm>
            <a:off x="3505200" y="7842825"/>
            <a:ext cx="369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Delphi Salaried Retirees Association – Benefit Trust</a:t>
            </a:r>
          </a:p>
          <a:p>
            <a:pPr algn="r"/>
            <a:r>
              <a:rPr lang="en-US" sz="1200" dirty="0"/>
              <a:t>Post 65 / Medicare Eligible Member Benefits</a:t>
            </a:r>
          </a:p>
          <a:p>
            <a:pPr algn="r"/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C2BC8B-9679-3C20-158D-F2E022F380DB}"/>
              </a:ext>
            </a:extLst>
          </p:cNvPr>
          <p:cNvSpPr txBox="1"/>
          <p:nvPr/>
        </p:nvSpPr>
        <p:spPr>
          <a:xfrm>
            <a:off x="3810000" y="2161401"/>
            <a:ext cx="32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 Health Plan Information Enclosed</a:t>
            </a:r>
          </a:p>
        </p:txBody>
      </p:sp>
      <p:pic>
        <p:nvPicPr>
          <p:cNvPr id="15" name="Picture 14" descr="A red and blue sign with white text&#10;&#10;Description automatically generated">
            <a:extLst>
              <a:ext uri="{FF2B5EF4-FFF2-40B4-BE49-F238E27FC236}">
                <a16:creationId xmlns:a16="http://schemas.microsoft.com/office/drawing/2014/main" id="{BFBFD2DC-EDFE-D960-32B2-E99C3122C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8518922"/>
            <a:ext cx="2819400" cy="7271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8820234-11DA-B3DF-CBC2-A8EE93292732}"/>
              </a:ext>
            </a:extLst>
          </p:cNvPr>
          <p:cNvSpPr/>
          <p:nvPr/>
        </p:nvSpPr>
        <p:spPr>
          <a:xfrm>
            <a:off x="100886" y="533400"/>
            <a:ext cx="183255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4400" b="0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Script" panose="030B0504020000000003" pitchFamily="66" charset="0"/>
              </a:rPr>
              <a:t>2027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726214-BA30-2AAD-AA9A-8F854FB4ABD1}"/>
              </a:ext>
            </a:extLst>
          </p:cNvPr>
          <p:cNvSpPr/>
          <p:nvPr/>
        </p:nvSpPr>
        <p:spPr>
          <a:xfrm>
            <a:off x="0" y="0"/>
            <a:ext cx="7315200" cy="124599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7B516A-D072-8A54-944E-7AC3A2A0A51C}"/>
              </a:ext>
            </a:extLst>
          </p:cNvPr>
          <p:cNvSpPr/>
          <p:nvPr/>
        </p:nvSpPr>
        <p:spPr>
          <a:xfrm>
            <a:off x="0" y="9933801"/>
            <a:ext cx="7315200" cy="124599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57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7820" y="2359660"/>
            <a:ext cx="2082800" cy="0"/>
          </a:xfrm>
          <a:custGeom>
            <a:avLst/>
            <a:gdLst/>
            <a:ahLst/>
            <a:cxnLst/>
            <a:rect l="l" t="t" r="r" b="b"/>
            <a:pathLst>
              <a:path w="2082800">
                <a:moveTo>
                  <a:pt x="0" y="0"/>
                </a:moveTo>
                <a:lnTo>
                  <a:pt x="2082546" y="0"/>
                </a:lnTo>
              </a:path>
            </a:pathLst>
          </a:custGeom>
          <a:ln w="54862">
            <a:solidFill>
              <a:srgbClr val="042E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915919"/>
            <a:ext cx="7315200" cy="869951"/>
            <a:chOff x="0" y="2915919"/>
            <a:chExt cx="7315200" cy="869951"/>
          </a:xfrm>
        </p:grpSpPr>
        <p:sp>
          <p:nvSpPr>
            <p:cNvPr id="4" name="object 4"/>
            <p:cNvSpPr/>
            <p:nvPr/>
          </p:nvSpPr>
          <p:spPr>
            <a:xfrm>
              <a:off x="4098290" y="3013710"/>
              <a:ext cx="2108200" cy="718820"/>
            </a:xfrm>
            <a:custGeom>
              <a:avLst/>
              <a:gdLst/>
              <a:ahLst/>
              <a:cxnLst/>
              <a:rect l="l" t="t" r="r" b="b"/>
              <a:pathLst>
                <a:path w="2108200" h="718820">
                  <a:moveTo>
                    <a:pt x="1513839" y="670560"/>
                  </a:moveTo>
                  <a:lnTo>
                    <a:pt x="2108200" y="670560"/>
                  </a:lnTo>
                  <a:lnTo>
                    <a:pt x="2108200" y="73660"/>
                  </a:lnTo>
                  <a:lnTo>
                    <a:pt x="1513839" y="73660"/>
                  </a:lnTo>
                  <a:lnTo>
                    <a:pt x="1513839" y="670560"/>
                  </a:lnTo>
                  <a:close/>
                </a:path>
                <a:path w="2108200" h="718820">
                  <a:moveTo>
                    <a:pt x="1402080" y="617220"/>
                  </a:moveTo>
                  <a:lnTo>
                    <a:pt x="2057400" y="617220"/>
                  </a:lnTo>
                  <a:lnTo>
                    <a:pt x="2057400" y="127000"/>
                  </a:lnTo>
                  <a:lnTo>
                    <a:pt x="1402080" y="127000"/>
                  </a:lnTo>
                  <a:lnTo>
                    <a:pt x="1402080" y="617220"/>
                  </a:lnTo>
                  <a:close/>
                </a:path>
                <a:path w="2108200" h="718820">
                  <a:moveTo>
                    <a:pt x="60960" y="657860"/>
                  </a:moveTo>
                  <a:lnTo>
                    <a:pt x="657860" y="657860"/>
                  </a:lnTo>
                  <a:lnTo>
                    <a:pt x="657860" y="60960"/>
                  </a:lnTo>
                  <a:lnTo>
                    <a:pt x="60960" y="60960"/>
                  </a:lnTo>
                  <a:lnTo>
                    <a:pt x="60960" y="657860"/>
                  </a:lnTo>
                  <a:close/>
                </a:path>
                <a:path w="2108200" h="718820">
                  <a:moveTo>
                    <a:pt x="0" y="718820"/>
                  </a:moveTo>
                  <a:lnTo>
                    <a:pt x="721360" y="718820"/>
                  </a:lnTo>
                  <a:lnTo>
                    <a:pt x="721360" y="0"/>
                  </a:lnTo>
                  <a:lnTo>
                    <a:pt x="0" y="0"/>
                  </a:lnTo>
                  <a:lnTo>
                    <a:pt x="0" y="718820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83510" y="3361690"/>
              <a:ext cx="1516380" cy="424180"/>
            </a:xfrm>
            <a:custGeom>
              <a:avLst/>
              <a:gdLst/>
              <a:ahLst/>
              <a:cxnLst/>
              <a:rect l="l" t="t" r="r" b="b"/>
              <a:pathLst>
                <a:path w="1516379" h="424179">
                  <a:moveTo>
                    <a:pt x="1516379" y="0"/>
                  </a:moveTo>
                  <a:lnTo>
                    <a:pt x="0" y="0"/>
                  </a:lnTo>
                  <a:lnTo>
                    <a:pt x="0" y="212089"/>
                  </a:lnTo>
                  <a:lnTo>
                    <a:pt x="758189" y="424179"/>
                  </a:lnTo>
                  <a:lnTo>
                    <a:pt x="1516379" y="212089"/>
                  </a:lnTo>
                  <a:lnTo>
                    <a:pt x="1516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83510" y="3361690"/>
              <a:ext cx="1516380" cy="424180"/>
            </a:xfrm>
            <a:custGeom>
              <a:avLst/>
              <a:gdLst/>
              <a:ahLst/>
              <a:cxnLst/>
              <a:rect l="l" t="t" r="r" b="b"/>
              <a:pathLst>
                <a:path w="1516379" h="424179">
                  <a:moveTo>
                    <a:pt x="1516379" y="0"/>
                  </a:moveTo>
                  <a:lnTo>
                    <a:pt x="1516379" y="212089"/>
                  </a:lnTo>
                  <a:lnTo>
                    <a:pt x="758189" y="424179"/>
                  </a:lnTo>
                  <a:lnTo>
                    <a:pt x="0" y="212089"/>
                  </a:lnTo>
                  <a:lnTo>
                    <a:pt x="0" y="0"/>
                  </a:lnTo>
                  <a:lnTo>
                    <a:pt x="1516379" y="0"/>
                  </a:lnTo>
                  <a:close/>
                </a:path>
              </a:pathLst>
            </a:custGeom>
            <a:ln w="12700">
              <a:solidFill>
                <a:srgbClr val="6EAD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4069" y="3356610"/>
              <a:ext cx="1518920" cy="424180"/>
            </a:xfrm>
            <a:custGeom>
              <a:avLst/>
              <a:gdLst/>
              <a:ahLst/>
              <a:cxnLst/>
              <a:rect l="l" t="t" r="r" b="b"/>
              <a:pathLst>
                <a:path w="1518920" h="424179">
                  <a:moveTo>
                    <a:pt x="1518920" y="0"/>
                  </a:moveTo>
                  <a:lnTo>
                    <a:pt x="0" y="0"/>
                  </a:lnTo>
                  <a:lnTo>
                    <a:pt x="0" y="212090"/>
                  </a:lnTo>
                  <a:lnTo>
                    <a:pt x="759460" y="424180"/>
                  </a:lnTo>
                  <a:lnTo>
                    <a:pt x="1518920" y="212090"/>
                  </a:lnTo>
                  <a:lnTo>
                    <a:pt x="15189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4069" y="3356610"/>
              <a:ext cx="1518920" cy="424180"/>
            </a:xfrm>
            <a:custGeom>
              <a:avLst/>
              <a:gdLst/>
              <a:ahLst/>
              <a:cxnLst/>
              <a:rect l="l" t="t" r="r" b="b"/>
              <a:pathLst>
                <a:path w="1518920" h="424179">
                  <a:moveTo>
                    <a:pt x="1518920" y="0"/>
                  </a:moveTo>
                  <a:lnTo>
                    <a:pt x="1518920" y="212090"/>
                  </a:lnTo>
                  <a:lnTo>
                    <a:pt x="759460" y="424180"/>
                  </a:lnTo>
                  <a:lnTo>
                    <a:pt x="0" y="212090"/>
                  </a:lnTo>
                  <a:lnTo>
                    <a:pt x="0" y="0"/>
                  </a:lnTo>
                  <a:lnTo>
                    <a:pt x="1518920" y="0"/>
                  </a:lnTo>
                  <a:close/>
                </a:path>
              </a:pathLst>
            </a:custGeom>
            <a:ln w="12699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50409" y="3359150"/>
              <a:ext cx="1516380" cy="426720"/>
            </a:xfrm>
            <a:custGeom>
              <a:avLst/>
              <a:gdLst/>
              <a:ahLst/>
              <a:cxnLst/>
              <a:rect l="l" t="t" r="r" b="b"/>
              <a:pathLst>
                <a:path w="1516379" h="426720">
                  <a:moveTo>
                    <a:pt x="1516379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758189" y="426720"/>
                  </a:lnTo>
                  <a:lnTo>
                    <a:pt x="1516379" y="213360"/>
                  </a:lnTo>
                  <a:lnTo>
                    <a:pt x="1516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50409" y="3359150"/>
              <a:ext cx="1516380" cy="426720"/>
            </a:xfrm>
            <a:custGeom>
              <a:avLst/>
              <a:gdLst/>
              <a:ahLst/>
              <a:cxnLst/>
              <a:rect l="l" t="t" r="r" b="b"/>
              <a:pathLst>
                <a:path w="1516379" h="426720">
                  <a:moveTo>
                    <a:pt x="1516379" y="0"/>
                  </a:moveTo>
                  <a:lnTo>
                    <a:pt x="1516379" y="213360"/>
                  </a:lnTo>
                  <a:lnTo>
                    <a:pt x="758189" y="426720"/>
                  </a:lnTo>
                  <a:lnTo>
                    <a:pt x="0" y="213360"/>
                  </a:lnTo>
                  <a:lnTo>
                    <a:pt x="0" y="0"/>
                  </a:lnTo>
                  <a:lnTo>
                    <a:pt x="1516379" y="0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915919"/>
              <a:ext cx="7315200" cy="543560"/>
            </a:xfrm>
            <a:custGeom>
              <a:avLst/>
              <a:gdLst/>
              <a:ahLst/>
              <a:cxnLst/>
              <a:rect l="l" t="t" r="r" b="b"/>
              <a:pathLst>
                <a:path w="7315200" h="543560">
                  <a:moveTo>
                    <a:pt x="7315200" y="0"/>
                  </a:moveTo>
                  <a:lnTo>
                    <a:pt x="0" y="0"/>
                  </a:lnTo>
                  <a:lnTo>
                    <a:pt x="0" y="543560"/>
                  </a:lnTo>
                  <a:lnTo>
                    <a:pt x="7315200" y="543560"/>
                  </a:lnTo>
                  <a:lnTo>
                    <a:pt x="7315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60667" y="341804"/>
            <a:ext cx="6290310" cy="229870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5"/>
              </a:spcBef>
            </a:pPr>
            <a:r>
              <a:rPr sz="1900" b="1" spc="120" dirty="0">
                <a:solidFill>
                  <a:srgbClr val="042248"/>
                </a:solidFill>
                <a:latin typeface="Calibri"/>
                <a:cs typeface="Calibri"/>
              </a:rPr>
              <a:t>Why</a:t>
            </a:r>
            <a:r>
              <a:rPr sz="1900" b="1" spc="-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900" b="1" spc="120" dirty="0">
                <a:solidFill>
                  <a:srgbClr val="042248"/>
                </a:solidFill>
                <a:latin typeface="Calibri"/>
                <a:cs typeface="Calibri"/>
              </a:rPr>
              <a:t>am</a:t>
            </a:r>
            <a:r>
              <a:rPr sz="1900" b="1" spc="-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900" b="1" spc="95" dirty="0">
                <a:solidFill>
                  <a:srgbClr val="042248"/>
                </a:solidFill>
                <a:latin typeface="Calibri"/>
                <a:cs typeface="Calibri"/>
              </a:rPr>
              <a:t>I</a:t>
            </a:r>
            <a:r>
              <a:rPr sz="1900" b="1" spc="-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900" b="1" spc="70" dirty="0">
                <a:solidFill>
                  <a:srgbClr val="042248"/>
                </a:solidFill>
                <a:latin typeface="Calibri"/>
                <a:cs typeface="Calibri"/>
              </a:rPr>
              <a:t>receiving</a:t>
            </a:r>
            <a:r>
              <a:rPr sz="1900" b="1" spc="-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042248"/>
                </a:solidFill>
                <a:latin typeface="Calibri"/>
                <a:cs typeface="Calibri"/>
              </a:rPr>
              <a:t>this</a:t>
            </a:r>
            <a:r>
              <a:rPr sz="1900" b="1" spc="-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900" b="1" spc="40" dirty="0">
                <a:solidFill>
                  <a:srgbClr val="042248"/>
                </a:solidFill>
                <a:latin typeface="Calibri"/>
                <a:cs typeface="Calibri"/>
              </a:rPr>
              <a:t>brochure?</a:t>
            </a:r>
            <a:endParaRPr sz="1900">
              <a:latin typeface="Calibri"/>
              <a:cs typeface="Calibri"/>
            </a:endParaRPr>
          </a:p>
          <a:p>
            <a:pPr marL="64769" marR="5080" algn="just">
              <a:lnSpc>
                <a:spcPct val="86700"/>
              </a:lnSpc>
              <a:spcBef>
                <a:spcPts val="825"/>
              </a:spcBef>
            </a:pP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Understanding</a:t>
            </a:r>
            <a:r>
              <a:rPr sz="1250" spc="1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your</a:t>
            </a:r>
            <a:r>
              <a:rPr sz="1250" spc="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health</a:t>
            </a:r>
            <a:r>
              <a:rPr sz="1250" spc="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care</a:t>
            </a:r>
            <a:r>
              <a:rPr sz="1250" spc="5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coverage</a:t>
            </a:r>
            <a:r>
              <a:rPr sz="1250" spc="1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options</a:t>
            </a:r>
            <a:r>
              <a:rPr sz="1250" spc="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is</a:t>
            </a:r>
            <a:r>
              <a:rPr sz="1250" spc="17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more</a:t>
            </a:r>
            <a:r>
              <a:rPr sz="1250" spc="6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complex</a:t>
            </a:r>
            <a:r>
              <a:rPr sz="1250" spc="8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than</a:t>
            </a:r>
            <a:r>
              <a:rPr sz="1250" spc="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21F1F"/>
                </a:solidFill>
                <a:latin typeface="Calibri"/>
                <a:cs typeface="Calibri"/>
              </a:rPr>
              <a:t>ever.</a:t>
            </a:r>
            <a:r>
              <a:rPr sz="1250" spc="-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40" dirty="0">
                <a:solidFill>
                  <a:srgbClr val="221F1F"/>
                </a:solidFill>
                <a:latin typeface="Calibri"/>
                <a:cs typeface="Calibri"/>
              </a:rPr>
              <a:t>Delphi</a:t>
            </a:r>
            <a:r>
              <a:rPr sz="1250" spc="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21F1F"/>
                </a:solidFill>
                <a:latin typeface="Calibri"/>
                <a:cs typeface="Calibri"/>
              </a:rPr>
              <a:t>Salaried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Retirees</a:t>
            </a:r>
            <a:r>
              <a:rPr sz="1250" spc="-7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Association</a:t>
            </a:r>
            <a:r>
              <a:rPr sz="1250" spc="-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-</a:t>
            </a:r>
            <a:r>
              <a:rPr sz="1250" spc="6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Benefit</a:t>
            </a:r>
            <a:r>
              <a:rPr sz="1250" spc="-60" dirty="0">
                <a:solidFill>
                  <a:srgbClr val="221F1F"/>
                </a:solidFill>
                <a:latin typeface="Calibri"/>
                <a:cs typeface="Calibri"/>
              </a:rPr>
              <a:t> Trust</a:t>
            </a:r>
            <a:r>
              <a:rPr sz="1250" spc="-1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221F1F"/>
                </a:solidFill>
                <a:latin typeface="Calibri"/>
                <a:cs typeface="Calibri"/>
              </a:rPr>
              <a:t>(DSRA-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BT)</a:t>
            </a:r>
            <a:r>
              <a:rPr sz="1250" spc="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is</a:t>
            </a:r>
            <a:r>
              <a:rPr sz="1250" spc="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committed</a:t>
            </a:r>
            <a:r>
              <a:rPr sz="1250" spc="1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to</a:t>
            </a:r>
            <a:r>
              <a:rPr sz="1250" spc="12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35" dirty="0">
                <a:solidFill>
                  <a:srgbClr val="221F1F"/>
                </a:solidFill>
                <a:latin typeface="Calibri"/>
                <a:cs typeface="Calibri"/>
              </a:rPr>
              <a:t>helping</a:t>
            </a:r>
            <a:r>
              <a:rPr sz="1250" spc="-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you</a:t>
            </a:r>
            <a:r>
              <a:rPr sz="1250" spc="2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make</a:t>
            </a:r>
            <a:r>
              <a:rPr sz="1250" spc="4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221F1F"/>
                </a:solidFill>
                <a:latin typeface="Calibri"/>
                <a:cs typeface="Calibri"/>
              </a:rPr>
              <a:t>an</a:t>
            </a:r>
            <a:r>
              <a:rPr sz="1250" spc="8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21F1F"/>
                </a:solidFill>
                <a:latin typeface="Calibri"/>
                <a:cs typeface="Calibri"/>
              </a:rPr>
              <a:t>informed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choice,</a:t>
            </a:r>
            <a:r>
              <a:rPr sz="1250" spc="-7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21F1F"/>
                </a:solidFill>
                <a:latin typeface="Calibri"/>
                <a:cs typeface="Calibri"/>
              </a:rPr>
              <a:t>with</a:t>
            </a:r>
            <a:r>
              <a:rPr sz="1250" spc="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tools</a:t>
            </a:r>
            <a:r>
              <a:rPr sz="1250" spc="7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221F1F"/>
                </a:solidFill>
                <a:latin typeface="Calibri"/>
                <a:cs typeface="Calibri"/>
              </a:rPr>
              <a:t>and</a:t>
            </a:r>
            <a:r>
              <a:rPr sz="1250" spc="4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resources</a:t>
            </a:r>
            <a:r>
              <a:rPr sz="1250" spc="7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to</a:t>
            </a:r>
            <a:r>
              <a:rPr sz="1250" spc="16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221F1F"/>
                </a:solidFill>
                <a:latin typeface="Calibri"/>
                <a:cs typeface="Calibri"/>
              </a:rPr>
              <a:t>guide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 you</a:t>
            </a:r>
            <a:r>
              <a:rPr sz="1250" spc="9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in</a:t>
            </a:r>
            <a:r>
              <a:rPr sz="1250" spc="1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exploring</a:t>
            </a:r>
            <a:r>
              <a:rPr sz="1250" spc="-2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today’shealth</a:t>
            </a:r>
            <a:r>
              <a:rPr sz="1250" spc="-2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plan</a:t>
            </a:r>
            <a:r>
              <a:rPr sz="1250" spc="6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21F1F"/>
                </a:solidFill>
                <a:latin typeface="Calibri"/>
                <a:cs typeface="Calibri"/>
              </a:rPr>
              <a:t>options</a:t>
            </a:r>
            <a:r>
              <a:rPr sz="1250" spc="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221F1F"/>
                </a:solidFill>
                <a:latin typeface="Calibri"/>
                <a:cs typeface="Calibri"/>
              </a:rPr>
              <a:t>and</a:t>
            </a:r>
            <a:r>
              <a:rPr sz="1250" spc="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21F1F"/>
                </a:solidFill>
                <a:latin typeface="Calibri"/>
                <a:cs typeface="Calibri"/>
              </a:rPr>
              <a:t>the </a:t>
            </a:r>
            <a:r>
              <a:rPr sz="1250" spc="20" dirty="0">
                <a:solidFill>
                  <a:srgbClr val="221F1F"/>
                </a:solidFill>
                <a:latin typeface="Calibri"/>
                <a:cs typeface="Calibri"/>
              </a:rPr>
              <a:t>savings</a:t>
            </a:r>
            <a:r>
              <a:rPr sz="1250" spc="-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10" dirty="0">
                <a:solidFill>
                  <a:srgbClr val="221F1F"/>
                </a:solidFill>
                <a:latin typeface="Calibri"/>
                <a:cs typeface="Calibri"/>
              </a:rPr>
              <a:t>they</a:t>
            </a:r>
            <a:r>
              <a:rPr sz="1250" spc="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21F1F"/>
                </a:solidFill>
                <a:latin typeface="Calibri"/>
                <a:cs typeface="Calibri"/>
              </a:rPr>
              <a:t>canprovide.</a:t>
            </a:r>
            <a:endParaRPr sz="1250">
              <a:latin typeface="Calibri"/>
              <a:cs typeface="Calibri"/>
            </a:endParaRPr>
          </a:p>
          <a:p>
            <a:pPr marL="53340" marR="281305">
              <a:lnSpc>
                <a:spcPts val="1700"/>
              </a:lnSpc>
              <a:spcBef>
                <a:spcPts val="1315"/>
              </a:spcBef>
            </a:pP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When</a:t>
            </a:r>
            <a:r>
              <a:rPr sz="1600" spc="-40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it’s</a:t>
            </a:r>
            <a:r>
              <a:rPr sz="1600" spc="-40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time</a:t>
            </a:r>
            <a:r>
              <a:rPr sz="1600" spc="-15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to</a:t>
            </a:r>
            <a:r>
              <a:rPr sz="1600" spc="-25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select</a:t>
            </a:r>
            <a:r>
              <a:rPr sz="1600" spc="-65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your</a:t>
            </a:r>
            <a:r>
              <a:rPr sz="1600" spc="-25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health</a:t>
            </a:r>
            <a:r>
              <a:rPr sz="1600" spc="-35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plan,</a:t>
            </a:r>
            <a:r>
              <a:rPr sz="1600" spc="-30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think</a:t>
            </a:r>
            <a:r>
              <a:rPr sz="1600" spc="-60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about</a:t>
            </a:r>
            <a:r>
              <a:rPr sz="1600" spc="-5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how</a:t>
            </a:r>
            <a:r>
              <a:rPr sz="1600" spc="-30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it</a:t>
            </a:r>
            <a:r>
              <a:rPr sz="1600" spc="-5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will</a:t>
            </a:r>
            <a:r>
              <a:rPr sz="1600" spc="-110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spc="-25" dirty="0">
                <a:solidFill>
                  <a:srgbClr val="00766F"/>
                </a:solidFill>
                <a:latin typeface="Tahoma"/>
                <a:cs typeface="Tahoma"/>
              </a:rPr>
              <a:t>fit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into</a:t>
            </a:r>
            <a:r>
              <a:rPr sz="1600" spc="-45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766F"/>
                </a:solidFill>
                <a:latin typeface="Tahoma"/>
                <a:cs typeface="Tahoma"/>
              </a:rPr>
              <a:t>your</a:t>
            </a:r>
            <a:r>
              <a:rPr sz="1600" spc="-30" dirty="0">
                <a:solidFill>
                  <a:srgbClr val="00766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766F"/>
                </a:solidFill>
                <a:latin typeface="Tahoma"/>
                <a:cs typeface="Tahoma"/>
              </a:rPr>
              <a:t>lifestyle.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600">
              <a:latin typeface="Tahoma"/>
              <a:cs typeface="Tahoma"/>
            </a:endParaRPr>
          </a:p>
          <a:p>
            <a:pPr marL="53340">
              <a:lnSpc>
                <a:spcPct val="100000"/>
              </a:lnSpc>
            </a:pPr>
            <a:r>
              <a:rPr sz="1450" b="1" i="1" spc="-80" dirty="0">
                <a:solidFill>
                  <a:srgbClr val="042E60"/>
                </a:solidFill>
                <a:latin typeface="Ebrima"/>
                <a:cs typeface="Ebrima"/>
              </a:rPr>
              <a:t>Some</a:t>
            </a:r>
            <a:r>
              <a:rPr sz="1450" b="1" i="1" spc="-55" dirty="0">
                <a:solidFill>
                  <a:srgbClr val="042E60"/>
                </a:solidFill>
                <a:latin typeface="Ebrima"/>
                <a:cs typeface="Ebrima"/>
              </a:rPr>
              <a:t> </a:t>
            </a:r>
            <a:r>
              <a:rPr sz="1450" b="1" i="1" spc="-70" dirty="0">
                <a:solidFill>
                  <a:srgbClr val="042E60"/>
                </a:solidFill>
                <a:latin typeface="Ebrima"/>
                <a:cs typeface="Ebrima"/>
              </a:rPr>
              <a:t>things</a:t>
            </a:r>
            <a:r>
              <a:rPr sz="1450" b="1" i="1" spc="10" dirty="0">
                <a:solidFill>
                  <a:srgbClr val="042E60"/>
                </a:solidFill>
                <a:latin typeface="Ebrima"/>
                <a:cs typeface="Ebrima"/>
              </a:rPr>
              <a:t> </a:t>
            </a:r>
            <a:r>
              <a:rPr sz="1450" b="1" i="1" spc="-35" dirty="0">
                <a:solidFill>
                  <a:srgbClr val="042E60"/>
                </a:solidFill>
                <a:latin typeface="Ebrima"/>
                <a:cs typeface="Ebrima"/>
              </a:rPr>
              <a:t>to</a:t>
            </a:r>
            <a:r>
              <a:rPr sz="1450" b="1" i="1" spc="-25" dirty="0">
                <a:solidFill>
                  <a:srgbClr val="042E60"/>
                </a:solidFill>
                <a:latin typeface="Ebrima"/>
                <a:cs typeface="Ebrima"/>
              </a:rPr>
              <a:t> </a:t>
            </a:r>
            <a:r>
              <a:rPr sz="1450" b="1" i="1" spc="-10" dirty="0">
                <a:solidFill>
                  <a:srgbClr val="042E60"/>
                </a:solidFill>
                <a:latin typeface="Ebrima"/>
                <a:cs typeface="Ebrima"/>
              </a:rPr>
              <a:t>consider:</a:t>
            </a:r>
            <a:endParaRPr sz="1450">
              <a:latin typeface="Ebrima"/>
              <a:cs typeface="Ebri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9637" y="3844290"/>
            <a:ext cx="1421765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Are</a:t>
            </a:r>
            <a:r>
              <a:rPr sz="1200" spc="7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the</a:t>
            </a:r>
            <a:r>
              <a:rPr sz="1200" spc="7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E60"/>
                </a:solidFill>
                <a:latin typeface="Calibri"/>
                <a:cs typeface="Calibri"/>
              </a:rPr>
              <a:t>services</a:t>
            </a:r>
            <a:r>
              <a:rPr sz="1200" spc="114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you </a:t>
            </a:r>
            <a:r>
              <a:rPr sz="1200" spc="85" dirty="0">
                <a:solidFill>
                  <a:srgbClr val="042E60"/>
                </a:solidFill>
                <a:latin typeface="Calibri"/>
                <a:cs typeface="Calibri"/>
              </a:rPr>
              <a:t>need</a:t>
            </a:r>
            <a:r>
              <a:rPr sz="1200" spc="5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covered?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77108" y="3844290"/>
            <a:ext cx="1377315" cy="152463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0"/>
              </a:spcBef>
            </a:pP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How</a:t>
            </a:r>
            <a:r>
              <a:rPr sz="1200" spc="8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E60"/>
                </a:solidFill>
                <a:latin typeface="Calibri"/>
                <a:cs typeface="Calibri"/>
              </a:rPr>
              <a:t>much</a:t>
            </a:r>
            <a:r>
              <a:rPr sz="1200" spc="8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are</a:t>
            </a:r>
            <a:r>
              <a:rPr sz="1200" spc="7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your </a:t>
            </a:r>
            <a:r>
              <a:rPr sz="1200" spc="50" dirty="0">
                <a:solidFill>
                  <a:srgbClr val="042E60"/>
                </a:solidFill>
                <a:latin typeface="Calibri"/>
                <a:cs typeface="Calibri"/>
              </a:rPr>
              <a:t>premiums, 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deductibles,</a:t>
            </a:r>
            <a:r>
              <a:rPr sz="1200" spc="3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and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other</a:t>
            </a:r>
            <a:r>
              <a:rPr sz="1200" spc="16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E60"/>
                </a:solidFill>
                <a:latin typeface="Calibri"/>
                <a:cs typeface="Calibri"/>
              </a:rPr>
              <a:t>costs</a:t>
            </a:r>
            <a:r>
              <a:rPr sz="1200" spc="13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2E60"/>
                </a:solidFill>
                <a:latin typeface="Calibri"/>
                <a:cs typeface="Calibri"/>
              </a:rPr>
              <a:t>for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things</a:t>
            </a:r>
            <a:r>
              <a:rPr sz="1200" spc="1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like</a:t>
            </a:r>
            <a:r>
              <a:rPr sz="1200" spc="114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doctor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visits</a:t>
            </a:r>
            <a:r>
              <a:rPr sz="1200" spc="114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or</a:t>
            </a:r>
            <a:r>
              <a:rPr sz="1200" spc="12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E60"/>
                </a:solidFill>
                <a:latin typeface="Calibri"/>
                <a:cs typeface="Calibri"/>
              </a:rPr>
              <a:t>hospital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stays?</a:t>
            </a:r>
            <a:r>
              <a:rPr sz="1200" spc="135" dirty="0">
                <a:solidFill>
                  <a:srgbClr val="042E60"/>
                </a:solidFill>
                <a:latin typeface="Calibri"/>
                <a:cs typeface="Calibri"/>
              </a:rPr>
              <a:t> 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What’s</a:t>
            </a:r>
            <a:r>
              <a:rPr sz="1200" spc="18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2E60"/>
                </a:solidFill>
                <a:latin typeface="Calibri"/>
                <a:cs typeface="Calibri"/>
              </a:rPr>
              <a:t>the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yearly</a:t>
            </a:r>
            <a:r>
              <a:rPr sz="1200" spc="21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limit</a:t>
            </a:r>
            <a:r>
              <a:rPr sz="1200" spc="16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for</a:t>
            </a:r>
            <a:r>
              <a:rPr sz="1200" spc="21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out-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of-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pocket</a:t>
            </a:r>
            <a:r>
              <a:rPr sz="1200" spc="1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costs?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45025" y="3844290"/>
            <a:ext cx="1418590" cy="5384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just">
              <a:lnSpc>
                <a:spcPts val="1300"/>
              </a:lnSpc>
              <a:spcBef>
                <a:spcPts val="260"/>
              </a:spcBef>
            </a:pPr>
            <a:r>
              <a:rPr sz="1200" spc="95" dirty="0">
                <a:solidFill>
                  <a:srgbClr val="042E60"/>
                </a:solidFill>
                <a:latin typeface="Calibri"/>
                <a:cs typeface="Calibri"/>
              </a:rPr>
              <a:t>Does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the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plan 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cover 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you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in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E60"/>
                </a:solidFill>
                <a:latin typeface="Calibri"/>
                <a:cs typeface="Calibri"/>
              </a:rPr>
              <a:t>another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state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or</a:t>
            </a:r>
            <a:r>
              <a:rPr sz="1200" spc="8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outside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the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U.S.?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5656579"/>
            <a:ext cx="7315200" cy="869950"/>
            <a:chOff x="0" y="5656579"/>
            <a:chExt cx="7315200" cy="869950"/>
          </a:xfrm>
        </p:grpSpPr>
        <p:sp>
          <p:nvSpPr>
            <p:cNvPr id="24" name="object 24"/>
            <p:cNvSpPr/>
            <p:nvPr/>
          </p:nvSpPr>
          <p:spPr>
            <a:xfrm>
              <a:off x="2683510" y="6102349"/>
              <a:ext cx="1516380" cy="424180"/>
            </a:xfrm>
            <a:custGeom>
              <a:avLst/>
              <a:gdLst/>
              <a:ahLst/>
              <a:cxnLst/>
              <a:rect l="l" t="t" r="r" b="b"/>
              <a:pathLst>
                <a:path w="1516379" h="424179">
                  <a:moveTo>
                    <a:pt x="1516379" y="0"/>
                  </a:moveTo>
                  <a:lnTo>
                    <a:pt x="0" y="0"/>
                  </a:lnTo>
                  <a:lnTo>
                    <a:pt x="0" y="212089"/>
                  </a:lnTo>
                  <a:lnTo>
                    <a:pt x="758189" y="424179"/>
                  </a:lnTo>
                  <a:lnTo>
                    <a:pt x="1516379" y="212089"/>
                  </a:lnTo>
                  <a:lnTo>
                    <a:pt x="1516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83510" y="6102349"/>
              <a:ext cx="1516380" cy="424180"/>
            </a:xfrm>
            <a:custGeom>
              <a:avLst/>
              <a:gdLst/>
              <a:ahLst/>
              <a:cxnLst/>
              <a:rect l="l" t="t" r="r" b="b"/>
              <a:pathLst>
                <a:path w="1516379" h="424179">
                  <a:moveTo>
                    <a:pt x="1516379" y="0"/>
                  </a:moveTo>
                  <a:lnTo>
                    <a:pt x="1516379" y="212089"/>
                  </a:lnTo>
                  <a:lnTo>
                    <a:pt x="758189" y="424179"/>
                  </a:lnTo>
                  <a:lnTo>
                    <a:pt x="0" y="212089"/>
                  </a:lnTo>
                  <a:lnTo>
                    <a:pt x="0" y="0"/>
                  </a:lnTo>
                  <a:lnTo>
                    <a:pt x="1516379" y="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14069" y="6097269"/>
              <a:ext cx="1518920" cy="424180"/>
            </a:xfrm>
            <a:custGeom>
              <a:avLst/>
              <a:gdLst/>
              <a:ahLst/>
              <a:cxnLst/>
              <a:rect l="l" t="t" r="r" b="b"/>
              <a:pathLst>
                <a:path w="1518920" h="424179">
                  <a:moveTo>
                    <a:pt x="1518920" y="0"/>
                  </a:moveTo>
                  <a:lnTo>
                    <a:pt x="0" y="0"/>
                  </a:lnTo>
                  <a:lnTo>
                    <a:pt x="0" y="212089"/>
                  </a:lnTo>
                  <a:lnTo>
                    <a:pt x="759460" y="424179"/>
                  </a:lnTo>
                  <a:lnTo>
                    <a:pt x="1518920" y="212089"/>
                  </a:lnTo>
                  <a:lnTo>
                    <a:pt x="15189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4069" y="6097269"/>
              <a:ext cx="1518920" cy="424180"/>
            </a:xfrm>
            <a:custGeom>
              <a:avLst/>
              <a:gdLst/>
              <a:ahLst/>
              <a:cxnLst/>
              <a:rect l="l" t="t" r="r" b="b"/>
              <a:pathLst>
                <a:path w="1518920" h="424179">
                  <a:moveTo>
                    <a:pt x="1518920" y="0"/>
                  </a:moveTo>
                  <a:lnTo>
                    <a:pt x="1518920" y="212089"/>
                  </a:lnTo>
                  <a:lnTo>
                    <a:pt x="759460" y="424179"/>
                  </a:lnTo>
                  <a:lnTo>
                    <a:pt x="0" y="212089"/>
                  </a:lnTo>
                  <a:lnTo>
                    <a:pt x="0" y="0"/>
                  </a:lnTo>
                  <a:lnTo>
                    <a:pt x="1518920" y="0"/>
                  </a:lnTo>
                  <a:close/>
                </a:path>
              </a:pathLst>
            </a:custGeom>
            <a:ln w="126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50409" y="6102349"/>
              <a:ext cx="1516380" cy="424180"/>
            </a:xfrm>
            <a:custGeom>
              <a:avLst/>
              <a:gdLst/>
              <a:ahLst/>
              <a:cxnLst/>
              <a:rect l="l" t="t" r="r" b="b"/>
              <a:pathLst>
                <a:path w="1516379" h="424179">
                  <a:moveTo>
                    <a:pt x="1516379" y="0"/>
                  </a:moveTo>
                  <a:lnTo>
                    <a:pt x="0" y="0"/>
                  </a:lnTo>
                  <a:lnTo>
                    <a:pt x="0" y="212089"/>
                  </a:lnTo>
                  <a:lnTo>
                    <a:pt x="758189" y="424179"/>
                  </a:lnTo>
                  <a:lnTo>
                    <a:pt x="1516379" y="212089"/>
                  </a:lnTo>
                  <a:lnTo>
                    <a:pt x="1516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50409" y="6102349"/>
              <a:ext cx="1516380" cy="424180"/>
            </a:xfrm>
            <a:custGeom>
              <a:avLst/>
              <a:gdLst/>
              <a:ahLst/>
              <a:cxnLst/>
              <a:rect l="l" t="t" r="r" b="b"/>
              <a:pathLst>
                <a:path w="1516379" h="424179">
                  <a:moveTo>
                    <a:pt x="1516379" y="0"/>
                  </a:moveTo>
                  <a:lnTo>
                    <a:pt x="1516379" y="212089"/>
                  </a:lnTo>
                  <a:lnTo>
                    <a:pt x="758189" y="424179"/>
                  </a:lnTo>
                  <a:lnTo>
                    <a:pt x="0" y="212089"/>
                  </a:lnTo>
                  <a:lnTo>
                    <a:pt x="0" y="0"/>
                  </a:lnTo>
                  <a:lnTo>
                    <a:pt x="1516379" y="0"/>
                  </a:lnTo>
                  <a:close/>
                </a:path>
              </a:pathLst>
            </a:custGeom>
            <a:ln w="1270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0" y="5656579"/>
              <a:ext cx="7315200" cy="543560"/>
            </a:xfrm>
            <a:custGeom>
              <a:avLst/>
              <a:gdLst/>
              <a:ahLst/>
              <a:cxnLst/>
              <a:rect l="l" t="t" r="r" b="b"/>
              <a:pathLst>
                <a:path w="7315200" h="543560">
                  <a:moveTo>
                    <a:pt x="7315200" y="0"/>
                  </a:moveTo>
                  <a:lnTo>
                    <a:pt x="0" y="0"/>
                  </a:lnTo>
                  <a:lnTo>
                    <a:pt x="0" y="543560"/>
                  </a:lnTo>
                  <a:lnTo>
                    <a:pt x="7315200" y="543560"/>
                  </a:lnTo>
                  <a:lnTo>
                    <a:pt x="7315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909637" y="6585902"/>
            <a:ext cx="1476375" cy="1693412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5"/>
              </a:spcBef>
            </a:pPr>
            <a:r>
              <a:rPr sz="1200" spc="125" dirty="0">
                <a:solidFill>
                  <a:srgbClr val="042E60"/>
                </a:solidFill>
                <a:latin typeface="Calibri"/>
                <a:cs typeface="Calibri"/>
              </a:rPr>
              <a:t>Do</a:t>
            </a:r>
            <a:r>
              <a:rPr sz="1200" spc="5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your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doctors 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accept</a:t>
            </a:r>
            <a:r>
              <a:rPr sz="1200" spc="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2E60"/>
                </a:solidFill>
                <a:latin typeface="Calibri"/>
                <a:cs typeface="Calibri"/>
              </a:rPr>
              <a:t>the</a:t>
            </a:r>
            <a:r>
              <a:rPr lang="en-US" sz="1200" spc="-2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coverage?</a:t>
            </a:r>
            <a:r>
              <a:rPr sz="1200" spc="44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If</a:t>
            </a:r>
            <a:r>
              <a:rPr sz="1200" spc="7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not,</a:t>
            </a:r>
            <a:r>
              <a:rPr sz="1200" spc="3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2E60"/>
                </a:solidFill>
                <a:latin typeface="Calibri"/>
                <a:cs typeface="Calibri"/>
              </a:rPr>
              <a:t>are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the</a:t>
            </a:r>
            <a:r>
              <a:rPr sz="1200" spc="8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doctors</a:t>
            </a:r>
            <a:r>
              <a:rPr sz="1200" spc="10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you</a:t>
            </a:r>
            <a:r>
              <a:rPr sz="1200" spc="50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want</a:t>
            </a:r>
            <a:r>
              <a:rPr sz="1200" spc="1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to</a:t>
            </a:r>
            <a:r>
              <a:rPr sz="1200" spc="12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E60"/>
                </a:solidFill>
                <a:latin typeface="Calibri"/>
                <a:cs typeface="Calibri"/>
              </a:rPr>
              <a:t>see </a:t>
            </a:r>
            <a:r>
              <a:rPr sz="1200" spc="75" dirty="0">
                <a:solidFill>
                  <a:srgbClr val="042E60"/>
                </a:solidFill>
                <a:latin typeface="Calibri"/>
                <a:cs typeface="Calibri"/>
              </a:rPr>
              <a:t>accepting</a:t>
            </a:r>
            <a:r>
              <a:rPr sz="1200" spc="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new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patients?</a:t>
            </a:r>
            <a:r>
              <a:rPr sz="1200" spc="155" dirty="0">
                <a:solidFill>
                  <a:srgbClr val="042E60"/>
                </a:solidFill>
                <a:latin typeface="Calibri"/>
                <a:cs typeface="Calibri"/>
              </a:rPr>
              <a:t>  </a:t>
            </a:r>
            <a:r>
              <a:rPr sz="1200" spc="120" dirty="0">
                <a:solidFill>
                  <a:srgbClr val="042E60"/>
                </a:solidFill>
                <a:latin typeface="Calibri"/>
                <a:cs typeface="Calibri"/>
              </a:rPr>
              <a:t>Do</a:t>
            </a:r>
            <a:r>
              <a:rPr sz="1200" spc="16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you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have</a:t>
            </a:r>
            <a:r>
              <a:rPr sz="1200" spc="16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to</a:t>
            </a:r>
            <a:r>
              <a:rPr sz="1200" spc="12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select</a:t>
            </a:r>
            <a:r>
              <a:rPr sz="1200" spc="18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your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hospital</a:t>
            </a:r>
            <a:r>
              <a:rPr sz="1200" spc="2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E60"/>
                </a:solidFill>
                <a:latin typeface="Calibri"/>
                <a:cs typeface="Calibri"/>
              </a:rPr>
              <a:t>and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E60"/>
                </a:solidFill>
                <a:latin typeface="Calibri"/>
                <a:cs typeface="Calibri"/>
              </a:rPr>
              <a:t>health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care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providers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from</a:t>
            </a:r>
            <a:r>
              <a:rPr sz="1200" spc="50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a</a:t>
            </a:r>
            <a:r>
              <a:rPr sz="1200" spc="2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E60"/>
                </a:solidFill>
                <a:latin typeface="Calibri"/>
                <a:cs typeface="Calibri"/>
              </a:rPr>
              <a:t>network?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777108" y="6585902"/>
            <a:ext cx="1413892" cy="136101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5"/>
              </a:spcBef>
            </a:pPr>
            <a:r>
              <a:rPr sz="1200" spc="125" dirty="0">
                <a:solidFill>
                  <a:srgbClr val="042E60"/>
                </a:solidFill>
                <a:latin typeface="Calibri"/>
                <a:cs typeface="Calibri"/>
              </a:rPr>
              <a:t>Do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you</a:t>
            </a:r>
            <a:r>
              <a:rPr sz="1200" spc="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42E60"/>
                </a:solidFill>
                <a:latin typeface="Calibri"/>
                <a:cs typeface="Calibri"/>
              </a:rPr>
              <a:t>need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to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join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a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Medicare</a:t>
            </a:r>
            <a:r>
              <a:rPr sz="1200" spc="5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E60"/>
                </a:solidFill>
                <a:latin typeface="Calibri"/>
                <a:cs typeface="Calibri"/>
              </a:rPr>
              <a:t>drug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plan?</a:t>
            </a:r>
            <a:r>
              <a:rPr sz="1200" spc="39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Will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 you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pay</a:t>
            </a:r>
            <a:r>
              <a:rPr sz="1200" spc="50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a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penalty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if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you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join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a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plan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later?</a:t>
            </a:r>
            <a:r>
              <a:rPr sz="1200" spc="39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What </a:t>
            </a:r>
            <a:r>
              <a:rPr sz="1200" spc="110" dirty="0">
                <a:solidFill>
                  <a:srgbClr val="042E60"/>
                </a:solidFill>
                <a:latin typeface="Calibri"/>
                <a:cs typeface="Calibri"/>
              </a:rPr>
              <a:t>do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you</a:t>
            </a:r>
            <a:r>
              <a:rPr lang="en-US" sz="1200" spc="30" dirty="0">
                <a:solidFill>
                  <a:srgbClr val="042E60"/>
                </a:solidFill>
                <a:latin typeface="Calibri"/>
                <a:cs typeface="Calibri"/>
              </a:rPr>
              <a:t>r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prescription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E60"/>
                </a:solidFill>
                <a:latin typeface="Calibri"/>
                <a:cs typeface="Calibri"/>
              </a:rPr>
              <a:t>drugs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cost,</a:t>
            </a:r>
            <a:r>
              <a:rPr sz="1200" spc="7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E60"/>
                </a:solidFill>
                <a:latin typeface="Calibri"/>
                <a:cs typeface="Calibri"/>
              </a:rPr>
              <a:t>and</a:t>
            </a:r>
            <a:r>
              <a:rPr sz="1200" spc="1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will</a:t>
            </a:r>
            <a:r>
              <a:rPr sz="1200" spc="1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they</a:t>
            </a:r>
            <a:r>
              <a:rPr sz="1200" spc="105" dirty="0">
                <a:solidFill>
                  <a:srgbClr val="042E60"/>
                </a:solidFill>
                <a:latin typeface="Calibri"/>
                <a:cs typeface="Calibri"/>
              </a:rPr>
              <a:t> be</a:t>
            </a:r>
            <a:r>
              <a:rPr sz="1200" spc="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covered?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45025" y="6585902"/>
            <a:ext cx="1476375" cy="136101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5"/>
              </a:spcBef>
            </a:pP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Where</a:t>
            </a:r>
            <a:r>
              <a:rPr sz="1200" spc="11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are</a:t>
            </a:r>
            <a:r>
              <a:rPr sz="1200" spc="9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2E60"/>
                </a:solidFill>
                <a:latin typeface="Calibri"/>
                <a:cs typeface="Calibri"/>
              </a:rPr>
              <a:t>the </a:t>
            </a:r>
            <a:r>
              <a:rPr sz="1200" spc="50" dirty="0">
                <a:solidFill>
                  <a:srgbClr val="042E60"/>
                </a:solidFill>
                <a:latin typeface="Calibri"/>
                <a:cs typeface="Calibri"/>
              </a:rPr>
              <a:t>doctors’</a:t>
            </a:r>
            <a:r>
              <a:rPr sz="1200" spc="35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E60"/>
                </a:solidFill>
                <a:latin typeface="Calibri"/>
                <a:cs typeface="Calibri"/>
              </a:rPr>
              <a:t>offices?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What</a:t>
            </a:r>
            <a:r>
              <a:rPr sz="1200" spc="18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are</a:t>
            </a:r>
            <a:r>
              <a:rPr sz="1200" spc="18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2E60"/>
                </a:solidFill>
                <a:latin typeface="Calibri"/>
                <a:cs typeface="Calibri"/>
              </a:rPr>
              <a:t>their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hours?</a:t>
            </a:r>
            <a:r>
              <a:rPr sz="1200" spc="32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E60"/>
                </a:solidFill>
                <a:latin typeface="Calibri"/>
                <a:cs typeface="Calibri"/>
              </a:rPr>
              <a:t>Which 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pharmacies</a:t>
            </a:r>
            <a:r>
              <a:rPr sz="1200" spc="37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can 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you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use?</a:t>
            </a:r>
            <a:r>
              <a:rPr sz="1200" spc="34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42E60"/>
                </a:solidFill>
                <a:latin typeface="Calibri"/>
                <a:cs typeface="Calibri"/>
              </a:rPr>
              <a:t>Can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2E60"/>
                </a:solidFill>
                <a:latin typeface="Calibri"/>
                <a:cs typeface="Calibri"/>
              </a:rPr>
              <a:t>you </a:t>
            </a:r>
            <a:r>
              <a:rPr sz="1200" spc="80" dirty="0">
                <a:solidFill>
                  <a:srgbClr val="042E60"/>
                </a:solidFill>
                <a:latin typeface="Calibri"/>
                <a:cs typeface="Calibri"/>
              </a:rPr>
              <a:t>get</a:t>
            </a:r>
            <a:r>
              <a:rPr sz="1200" spc="3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your</a:t>
            </a:r>
            <a:r>
              <a:rPr lang="en-US"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prescriptions</a:t>
            </a:r>
            <a:r>
              <a:rPr sz="1200" spc="6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E60"/>
                </a:solidFill>
                <a:latin typeface="Calibri"/>
                <a:cs typeface="Calibri"/>
              </a:rPr>
              <a:t>by </a:t>
            </a:r>
            <a:r>
              <a:rPr sz="1200" spc="-10" dirty="0">
                <a:solidFill>
                  <a:srgbClr val="042E60"/>
                </a:solidFill>
                <a:latin typeface="Calibri"/>
                <a:cs typeface="Calibri"/>
              </a:rPr>
              <a:t>mail?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069E4B3-EFA7-DCA2-5B9A-7EF7458C5F53}"/>
              </a:ext>
            </a:extLst>
          </p:cNvPr>
          <p:cNvSpPr/>
          <p:nvPr/>
        </p:nvSpPr>
        <p:spPr>
          <a:xfrm>
            <a:off x="901614" y="3044372"/>
            <a:ext cx="133722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COVERAGE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0A87E01-34A6-FC8C-A187-1BB22C4D156D}"/>
              </a:ext>
            </a:extLst>
          </p:cNvPr>
          <p:cNvSpPr/>
          <p:nvPr/>
        </p:nvSpPr>
        <p:spPr>
          <a:xfrm>
            <a:off x="3040590" y="3055593"/>
            <a:ext cx="73449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COST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656214E-55CE-6103-5D79-968CAE522208}"/>
              </a:ext>
            </a:extLst>
          </p:cNvPr>
          <p:cNvSpPr/>
          <p:nvPr/>
        </p:nvSpPr>
        <p:spPr>
          <a:xfrm>
            <a:off x="4832348" y="3061651"/>
            <a:ext cx="97655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TRAVEL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E4DC34A-F4E7-E8BB-AD2A-BC33FC5325CD}"/>
              </a:ext>
            </a:extLst>
          </p:cNvPr>
          <p:cNvSpPr/>
          <p:nvPr/>
        </p:nvSpPr>
        <p:spPr>
          <a:xfrm>
            <a:off x="4463054" y="5695890"/>
            <a:ext cx="170751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CONVENIENCE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247C0C8-0AE1-5D46-1678-88559C3E3C46}"/>
              </a:ext>
            </a:extLst>
          </p:cNvPr>
          <p:cNvSpPr/>
          <p:nvPr/>
        </p:nvSpPr>
        <p:spPr>
          <a:xfrm>
            <a:off x="609600" y="5562600"/>
            <a:ext cx="19319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CHOICE DOCTOR</a:t>
            </a:r>
          </a:p>
          <a:p>
            <a:pPr algn="ctr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&amp; HOSPITAL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646E4FC-D8A7-6136-2B18-98719EF3520E}"/>
              </a:ext>
            </a:extLst>
          </p:cNvPr>
          <p:cNvSpPr/>
          <p:nvPr/>
        </p:nvSpPr>
        <p:spPr>
          <a:xfrm>
            <a:off x="2597239" y="5562600"/>
            <a:ext cx="16979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PRESCRIPTION</a:t>
            </a:r>
          </a:p>
          <a:p>
            <a:pPr algn="ctr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DRUG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D671EA5D-1FC6-7126-7EE9-067DDB6E6CB2}"/>
              </a:ext>
            </a:extLst>
          </p:cNvPr>
          <p:cNvSpPr txBox="1"/>
          <p:nvPr/>
        </p:nvSpPr>
        <p:spPr>
          <a:xfrm>
            <a:off x="6909434" y="9581197"/>
            <a:ext cx="7429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850" dirty="0">
                <a:latin typeface="Corbel"/>
                <a:cs typeface="Corbel"/>
              </a:rPr>
              <a:t>2</a:t>
            </a:r>
            <a:endParaRPr sz="8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150859"/>
            <a:ext cx="7315200" cy="972819"/>
          </a:xfrm>
          <a:custGeom>
            <a:avLst/>
            <a:gdLst/>
            <a:ahLst/>
            <a:cxnLst/>
            <a:rect l="l" t="t" r="r" b="b"/>
            <a:pathLst>
              <a:path w="7315200" h="972820">
                <a:moveTo>
                  <a:pt x="7315200" y="0"/>
                </a:moveTo>
                <a:lnTo>
                  <a:pt x="0" y="0"/>
                </a:lnTo>
                <a:lnTo>
                  <a:pt x="0" y="972820"/>
                </a:lnTo>
                <a:lnTo>
                  <a:pt x="7315200" y="972820"/>
                </a:lnTo>
                <a:lnTo>
                  <a:pt x="7315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6697" y="328612"/>
            <a:ext cx="3241675" cy="5829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180"/>
              </a:lnSpc>
              <a:spcBef>
                <a:spcPts val="120"/>
              </a:spcBef>
            </a:pPr>
            <a:r>
              <a:rPr sz="1900" spc="80" dirty="0">
                <a:solidFill>
                  <a:srgbClr val="095CBC"/>
                </a:solidFill>
                <a:latin typeface="Calibri"/>
                <a:cs typeface="Calibri"/>
              </a:rPr>
              <a:t>WHAT</a:t>
            </a:r>
            <a:r>
              <a:rPr sz="1900" spc="-125" dirty="0">
                <a:solidFill>
                  <a:srgbClr val="095CBC"/>
                </a:solidFill>
                <a:latin typeface="Calibri"/>
                <a:cs typeface="Calibri"/>
              </a:rPr>
              <a:t> </a:t>
            </a:r>
            <a:r>
              <a:rPr sz="1900" spc="60" dirty="0">
                <a:solidFill>
                  <a:srgbClr val="095CBC"/>
                </a:solidFill>
                <a:latin typeface="Calibri"/>
                <a:cs typeface="Calibri"/>
              </a:rPr>
              <a:t>IS</a:t>
            </a:r>
            <a:r>
              <a:rPr sz="1900" spc="-130" dirty="0">
                <a:solidFill>
                  <a:srgbClr val="095CBC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095CBC"/>
                </a:solidFill>
                <a:latin typeface="Calibri"/>
                <a:cs typeface="Calibri"/>
              </a:rPr>
              <a:t>Medicare?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180"/>
              </a:lnSpc>
            </a:pPr>
            <a:r>
              <a:rPr sz="1900" spc="95" dirty="0">
                <a:solidFill>
                  <a:srgbClr val="095CBC"/>
                </a:solidFill>
                <a:latin typeface="Calibri"/>
                <a:cs typeface="Calibri"/>
              </a:rPr>
              <a:t>UNDERSTANDING</a:t>
            </a:r>
            <a:r>
              <a:rPr sz="1900" spc="-80" dirty="0">
                <a:solidFill>
                  <a:srgbClr val="095CBC"/>
                </a:solidFill>
                <a:latin typeface="Calibri"/>
                <a:cs typeface="Calibri"/>
              </a:rPr>
              <a:t> </a:t>
            </a:r>
            <a:r>
              <a:rPr sz="1900" spc="120" dirty="0">
                <a:solidFill>
                  <a:srgbClr val="095CBC"/>
                </a:solidFill>
                <a:latin typeface="Calibri"/>
                <a:cs typeface="Calibri"/>
              </a:rPr>
              <a:t>THE</a:t>
            </a:r>
            <a:r>
              <a:rPr sz="1900" spc="-114" dirty="0">
                <a:solidFill>
                  <a:srgbClr val="095CBC"/>
                </a:solidFill>
                <a:latin typeface="Calibri"/>
                <a:cs typeface="Calibri"/>
              </a:rPr>
              <a:t> </a:t>
            </a:r>
            <a:r>
              <a:rPr sz="1900" spc="100" dirty="0">
                <a:solidFill>
                  <a:srgbClr val="095CBC"/>
                </a:solidFill>
                <a:latin typeface="Calibri"/>
                <a:cs typeface="Calibri"/>
              </a:rPr>
              <a:t>BASICS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56069" y="9470390"/>
            <a:ext cx="579120" cy="388620"/>
          </a:xfrm>
          <a:custGeom>
            <a:avLst/>
            <a:gdLst/>
            <a:ahLst/>
            <a:cxnLst/>
            <a:rect l="l" t="t" r="r" b="b"/>
            <a:pathLst>
              <a:path w="579120" h="388620">
                <a:moveTo>
                  <a:pt x="0" y="388619"/>
                </a:moveTo>
                <a:lnTo>
                  <a:pt x="579120" y="388619"/>
                </a:lnTo>
                <a:lnTo>
                  <a:pt x="579120" y="0"/>
                </a:lnTo>
                <a:lnTo>
                  <a:pt x="0" y="0"/>
                </a:lnTo>
                <a:lnTo>
                  <a:pt x="0" y="388619"/>
                </a:lnTo>
                <a:close/>
              </a:path>
            </a:pathLst>
          </a:custGeom>
          <a:ln w="3175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909434" y="9581197"/>
            <a:ext cx="7429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50" dirty="0">
                <a:solidFill>
                  <a:srgbClr val="0969D7"/>
                </a:solidFill>
                <a:latin typeface="Corbel"/>
                <a:cs typeface="Corbel"/>
              </a:rPr>
              <a:t>3</a:t>
            </a:r>
            <a:endParaRPr sz="850" dirty="0">
              <a:latin typeface="Corbel"/>
              <a:cs typeface="Corbe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79" y="962660"/>
            <a:ext cx="2082800" cy="0"/>
          </a:xfrm>
          <a:custGeom>
            <a:avLst/>
            <a:gdLst/>
            <a:ahLst/>
            <a:cxnLst/>
            <a:rect l="l" t="t" r="r" b="b"/>
            <a:pathLst>
              <a:path w="2082800">
                <a:moveTo>
                  <a:pt x="0" y="0"/>
                </a:moveTo>
                <a:lnTo>
                  <a:pt x="2082545" y="0"/>
                </a:lnTo>
              </a:path>
            </a:pathLst>
          </a:custGeom>
          <a:ln w="54862">
            <a:solidFill>
              <a:srgbClr val="042E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62633" y="2941848"/>
            <a:ext cx="554355" cy="457200"/>
            <a:chOff x="462633" y="2941848"/>
            <a:chExt cx="554355" cy="4572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0869" y="3086915"/>
              <a:ext cx="77003" cy="814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2622" y="2941852"/>
              <a:ext cx="554355" cy="457200"/>
            </a:xfrm>
            <a:custGeom>
              <a:avLst/>
              <a:gdLst/>
              <a:ahLst/>
              <a:cxnLst/>
              <a:rect l="l" t="t" r="r" b="b"/>
              <a:pathLst>
                <a:path w="554355" h="457200">
                  <a:moveTo>
                    <a:pt x="87884" y="375729"/>
                  </a:moveTo>
                  <a:lnTo>
                    <a:pt x="60845" y="375729"/>
                  </a:lnTo>
                  <a:lnTo>
                    <a:pt x="60845" y="402856"/>
                  </a:lnTo>
                  <a:lnTo>
                    <a:pt x="87884" y="402856"/>
                  </a:lnTo>
                  <a:lnTo>
                    <a:pt x="87884" y="375729"/>
                  </a:lnTo>
                  <a:close/>
                </a:path>
                <a:path w="554355" h="457200">
                  <a:moveTo>
                    <a:pt x="87884" y="328231"/>
                  </a:moveTo>
                  <a:lnTo>
                    <a:pt x="60845" y="328231"/>
                  </a:lnTo>
                  <a:lnTo>
                    <a:pt x="60845" y="355358"/>
                  </a:lnTo>
                  <a:lnTo>
                    <a:pt x="87884" y="355358"/>
                  </a:lnTo>
                  <a:lnTo>
                    <a:pt x="87884" y="328231"/>
                  </a:lnTo>
                  <a:close/>
                </a:path>
                <a:path w="554355" h="457200">
                  <a:moveTo>
                    <a:pt x="87884" y="280746"/>
                  </a:moveTo>
                  <a:lnTo>
                    <a:pt x="60845" y="280746"/>
                  </a:lnTo>
                  <a:lnTo>
                    <a:pt x="60845" y="307873"/>
                  </a:lnTo>
                  <a:lnTo>
                    <a:pt x="87884" y="307873"/>
                  </a:lnTo>
                  <a:lnTo>
                    <a:pt x="87884" y="280746"/>
                  </a:lnTo>
                  <a:close/>
                </a:path>
                <a:path w="554355" h="457200">
                  <a:moveTo>
                    <a:pt x="87884" y="233273"/>
                  </a:moveTo>
                  <a:lnTo>
                    <a:pt x="60845" y="233273"/>
                  </a:lnTo>
                  <a:lnTo>
                    <a:pt x="60845" y="260400"/>
                  </a:lnTo>
                  <a:lnTo>
                    <a:pt x="87884" y="260400"/>
                  </a:lnTo>
                  <a:lnTo>
                    <a:pt x="87884" y="233273"/>
                  </a:lnTo>
                  <a:close/>
                </a:path>
                <a:path w="554355" h="457200">
                  <a:moveTo>
                    <a:pt x="148729" y="375716"/>
                  </a:moveTo>
                  <a:lnTo>
                    <a:pt x="121678" y="375716"/>
                  </a:lnTo>
                  <a:lnTo>
                    <a:pt x="121678" y="402844"/>
                  </a:lnTo>
                  <a:lnTo>
                    <a:pt x="148729" y="402844"/>
                  </a:lnTo>
                  <a:lnTo>
                    <a:pt x="148729" y="375716"/>
                  </a:lnTo>
                  <a:close/>
                </a:path>
                <a:path w="554355" h="457200">
                  <a:moveTo>
                    <a:pt x="148729" y="328244"/>
                  </a:moveTo>
                  <a:lnTo>
                    <a:pt x="121678" y="328244"/>
                  </a:lnTo>
                  <a:lnTo>
                    <a:pt x="121678" y="355371"/>
                  </a:lnTo>
                  <a:lnTo>
                    <a:pt x="148729" y="355371"/>
                  </a:lnTo>
                  <a:lnTo>
                    <a:pt x="148729" y="328244"/>
                  </a:lnTo>
                  <a:close/>
                </a:path>
                <a:path w="554355" h="457200">
                  <a:moveTo>
                    <a:pt x="148729" y="280746"/>
                  </a:moveTo>
                  <a:lnTo>
                    <a:pt x="121678" y="280746"/>
                  </a:lnTo>
                  <a:lnTo>
                    <a:pt x="121678" y="307873"/>
                  </a:lnTo>
                  <a:lnTo>
                    <a:pt x="148729" y="307873"/>
                  </a:lnTo>
                  <a:lnTo>
                    <a:pt x="148729" y="280746"/>
                  </a:lnTo>
                  <a:close/>
                </a:path>
                <a:path w="554355" h="457200">
                  <a:moveTo>
                    <a:pt x="148729" y="233260"/>
                  </a:moveTo>
                  <a:lnTo>
                    <a:pt x="121678" y="233260"/>
                  </a:lnTo>
                  <a:lnTo>
                    <a:pt x="121678" y="260388"/>
                  </a:lnTo>
                  <a:lnTo>
                    <a:pt x="148729" y="260388"/>
                  </a:lnTo>
                  <a:lnTo>
                    <a:pt x="148729" y="233260"/>
                  </a:lnTo>
                  <a:close/>
                </a:path>
                <a:path w="554355" h="457200">
                  <a:moveTo>
                    <a:pt x="209562" y="375716"/>
                  </a:moveTo>
                  <a:lnTo>
                    <a:pt x="182524" y="375716"/>
                  </a:lnTo>
                  <a:lnTo>
                    <a:pt x="182524" y="402844"/>
                  </a:lnTo>
                  <a:lnTo>
                    <a:pt x="209562" y="402844"/>
                  </a:lnTo>
                  <a:lnTo>
                    <a:pt x="209562" y="375716"/>
                  </a:lnTo>
                  <a:close/>
                </a:path>
                <a:path w="554355" h="457200">
                  <a:moveTo>
                    <a:pt x="209562" y="328244"/>
                  </a:moveTo>
                  <a:lnTo>
                    <a:pt x="182524" y="328244"/>
                  </a:lnTo>
                  <a:lnTo>
                    <a:pt x="182524" y="355371"/>
                  </a:lnTo>
                  <a:lnTo>
                    <a:pt x="209562" y="355371"/>
                  </a:lnTo>
                  <a:lnTo>
                    <a:pt x="209562" y="328244"/>
                  </a:lnTo>
                  <a:close/>
                </a:path>
                <a:path w="554355" h="457200">
                  <a:moveTo>
                    <a:pt x="209562" y="280746"/>
                  </a:moveTo>
                  <a:lnTo>
                    <a:pt x="182524" y="280746"/>
                  </a:lnTo>
                  <a:lnTo>
                    <a:pt x="182524" y="307873"/>
                  </a:lnTo>
                  <a:lnTo>
                    <a:pt x="209562" y="307873"/>
                  </a:lnTo>
                  <a:lnTo>
                    <a:pt x="209562" y="280746"/>
                  </a:lnTo>
                  <a:close/>
                </a:path>
                <a:path w="554355" h="457200">
                  <a:moveTo>
                    <a:pt x="209562" y="233260"/>
                  </a:moveTo>
                  <a:lnTo>
                    <a:pt x="182524" y="233260"/>
                  </a:lnTo>
                  <a:lnTo>
                    <a:pt x="182524" y="260388"/>
                  </a:lnTo>
                  <a:lnTo>
                    <a:pt x="209562" y="260388"/>
                  </a:lnTo>
                  <a:lnTo>
                    <a:pt x="209562" y="233260"/>
                  </a:lnTo>
                  <a:close/>
                </a:path>
                <a:path w="554355" h="457200">
                  <a:moveTo>
                    <a:pt x="371792" y="375729"/>
                  </a:moveTo>
                  <a:lnTo>
                    <a:pt x="344754" y="375729"/>
                  </a:lnTo>
                  <a:lnTo>
                    <a:pt x="344754" y="402856"/>
                  </a:lnTo>
                  <a:lnTo>
                    <a:pt x="371792" y="402856"/>
                  </a:lnTo>
                  <a:lnTo>
                    <a:pt x="371792" y="375729"/>
                  </a:lnTo>
                  <a:close/>
                </a:path>
                <a:path w="554355" h="457200">
                  <a:moveTo>
                    <a:pt x="371792" y="328231"/>
                  </a:moveTo>
                  <a:lnTo>
                    <a:pt x="344754" y="328231"/>
                  </a:lnTo>
                  <a:lnTo>
                    <a:pt x="344754" y="355358"/>
                  </a:lnTo>
                  <a:lnTo>
                    <a:pt x="371792" y="355358"/>
                  </a:lnTo>
                  <a:lnTo>
                    <a:pt x="371792" y="328231"/>
                  </a:lnTo>
                  <a:close/>
                </a:path>
                <a:path w="554355" h="457200">
                  <a:moveTo>
                    <a:pt x="371792" y="280746"/>
                  </a:moveTo>
                  <a:lnTo>
                    <a:pt x="344754" y="280746"/>
                  </a:lnTo>
                  <a:lnTo>
                    <a:pt x="344754" y="307873"/>
                  </a:lnTo>
                  <a:lnTo>
                    <a:pt x="371792" y="307873"/>
                  </a:lnTo>
                  <a:lnTo>
                    <a:pt x="371792" y="280746"/>
                  </a:lnTo>
                  <a:close/>
                </a:path>
                <a:path w="554355" h="457200">
                  <a:moveTo>
                    <a:pt x="371792" y="233273"/>
                  </a:moveTo>
                  <a:lnTo>
                    <a:pt x="344754" y="233273"/>
                  </a:lnTo>
                  <a:lnTo>
                    <a:pt x="344754" y="260400"/>
                  </a:lnTo>
                  <a:lnTo>
                    <a:pt x="371792" y="260400"/>
                  </a:lnTo>
                  <a:lnTo>
                    <a:pt x="371792" y="233273"/>
                  </a:lnTo>
                  <a:close/>
                </a:path>
                <a:path w="554355" h="457200">
                  <a:moveTo>
                    <a:pt x="432625" y="375716"/>
                  </a:moveTo>
                  <a:lnTo>
                    <a:pt x="405587" y="375716"/>
                  </a:lnTo>
                  <a:lnTo>
                    <a:pt x="405587" y="402844"/>
                  </a:lnTo>
                  <a:lnTo>
                    <a:pt x="432625" y="402844"/>
                  </a:lnTo>
                  <a:lnTo>
                    <a:pt x="432625" y="375716"/>
                  </a:lnTo>
                  <a:close/>
                </a:path>
                <a:path w="554355" h="457200">
                  <a:moveTo>
                    <a:pt x="432625" y="328244"/>
                  </a:moveTo>
                  <a:lnTo>
                    <a:pt x="405587" y="328244"/>
                  </a:lnTo>
                  <a:lnTo>
                    <a:pt x="405587" y="355371"/>
                  </a:lnTo>
                  <a:lnTo>
                    <a:pt x="432625" y="355371"/>
                  </a:lnTo>
                  <a:lnTo>
                    <a:pt x="432625" y="328244"/>
                  </a:lnTo>
                  <a:close/>
                </a:path>
                <a:path w="554355" h="457200">
                  <a:moveTo>
                    <a:pt x="432625" y="280746"/>
                  </a:moveTo>
                  <a:lnTo>
                    <a:pt x="405587" y="280746"/>
                  </a:lnTo>
                  <a:lnTo>
                    <a:pt x="405587" y="307873"/>
                  </a:lnTo>
                  <a:lnTo>
                    <a:pt x="432625" y="307873"/>
                  </a:lnTo>
                  <a:lnTo>
                    <a:pt x="432625" y="280746"/>
                  </a:lnTo>
                  <a:close/>
                </a:path>
                <a:path w="554355" h="457200">
                  <a:moveTo>
                    <a:pt x="432625" y="233260"/>
                  </a:moveTo>
                  <a:lnTo>
                    <a:pt x="405587" y="233260"/>
                  </a:lnTo>
                  <a:lnTo>
                    <a:pt x="405587" y="260388"/>
                  </a:lnTo>
                  <a:lnTo>
                    <a:pt x="432625" y="260388"/>
                  </a:lnTo>
                  <a:lnTo>
                    <a:pt x="432625" y="233260"/>
                  </a:lnTo>
                  <a:close/>
                </a:path>
                <a:path w="554355" h="457200">
                  <a:moveTo>
                    <a:pt x="493471" y="375716"/>
                  </a:moveTo>
                  <a:lnTo>
                    <a:pt x="466432" y="375716"/>
                  </a:lnTo>
                  <a:lnTo>
                    <a:pt x="466432" y="402844"/>
                  </a:lnTo>
                  <a:lnTo>
                    <a:pt x="493471" y="402844"/>
                  </a:lnTo>
                  <a:lnTo>
                    <a:pt x="493471" y="375716"/>
                  </a:lnTo>
                  <a:close/>
                </a:path>
                <a:path w="554355" h="457200">
                  <a:moveTo>
                    <a:pt x="493471" y="328244"/>
                  </a:moveTo>
                  <a:lnTo>
                    <a:pt x="466432" y="328244"/>
                  </a:lnTo>
                  <a:lnTo>
                    <a:pt x="466432" y="355371"/>
                  </a:lnTo>
                  <a:lnTo>
                    <a:pt x="493471" y="355371"/>
                  </a:lnTo>
                  <a:lnTo>
                    <a:pt x="493471" y="328244"/>
                  </a:lnTo>
                  <a:close/>
                </a:path>
                <a:path w="554355" h="457200">
                  <a:moveTo>
                    <a:pt x="493471" y="280746"/>
                  </a:moveTo>
                  <a:lnTo>
                    <a:pt x="466432" y="280746"/>
                  </a:lnTo>
                  <a:lnTo>
                    <a:pt x="466432" y="307873"/>
                  </a:lnTo>
                  <a:lnTo>
                    <a:pt x="493471" y="307873"/>
                  </a:lnTo>
                  <a:lnTo>
                    <a:pt x="493471" y="280746"/>
                  </a:lnTo>
                  <a:close/>
                </a:path>
                <a:path w="554355" h="457200">
                  <a:moveTo>
                    <a:pt x="493471" y="233260"/>
                  </a:moveTo>
                  <a:lnTo>
                    <a:pt x="466432" y="233260"/>
                  </a:lnTo>
                  <a:lnTo>
                    <a:pt x="466432" y="260388"/>
                  </a:lnTo>
                  <a:lnTo>
                    <a:pt x="493471" y="260388"/>
                  </a:lnTo>
                  <a:lnTo>
                    <a:pt x="493471" y="233260"/>
                  </a:lnTo>
                  <a:close/>
                </a:path>
                <a:path w="554355" h="457200">
                  <a:moveTo>
                    <a:pt x="554316" y="178981"/>
                  </a:moveTo>
                  <a:lnTo>
                    <a:pt x="527265" y="178981"/>
                  </a:lnTo>
                  <a:lnTo>
                    <a:pt x="527265" y="192557"/>
                  </a:lnTo>
                  <a:lnTo>
                    <a:pt x="527265" y="443547"/>
                  </a:lnTo>
                  <a:lnTo>
                    <a:pt x="310946" y="443547"/>
                  </a:lnTo>
                  <a:lnTo>
                    <a:pt x="310946" y="362153"/>
                  </a:lnTo>
                  <a:lnTo>
                    <a:pt x="310946" y="348589"/>
                  </a:lnTo>
                  <a:lnTo>
                    <a:pt x="297434" y="348589"/>
                  </a:lnTo>
                  <a:lnTo>
                    <a:pt x="297434" y="362153"/>
                  </a:lnTo>
                  <a:lnTo>
                    <a:pt x="297434" y="443547"/>
                  </a:lnTo>
                  <a:lnTo>
                    <a:pt x="256882" y="443547"/>
                  </a:lnTo>
                  <a:lnTo>
                    <a:pt x="256882" y="362153"/>
                  </a:lnTo>
                  <a:lnTo>
                    <a:pt x="297434" y="362153"/>
                  </a:lnTo>
                  <a:lnTo>
                    <a:pt x="297434" y="348589"/>
                  </a:lnTo>
                  <a:lnTo>
                    <a:pt x="243370" y="348589"/>
                  </a:lnTo>
                  <a:lnTo>
                    <a:pt x="243370" y="443547"/>
                  </a:lnTo>
                  <a:lnTo>
                    <a:pt x="27038" y="443547"/>
                  </a:lnTo>
                  <a:lnTo>
                    <a:pt x="27038" y="192557"/>
                  </a:lnTo>
                  <a:lnTo>
                    <a:pt x="202806" y="192557"/>
                  </a:lnTo>
                  <a:lnTo>
                    <a:pt x="202806" y="154127"/>
                  </a:lnTo>
                  <a:lnTo>
                    <a:pt x="202806" y="140563"/>
                  </a:lnTo>
                  <a:lnTo>
                    <a:pt x="203441" y="139915"/>
                  </a:lnTo>
                  <a:lnTo>
                    <a:pt x="277164" y="65874"/>
                  </a:lnTo>
                  <a:lnTo>
                    <a:pt x="351510" y="140563"/>
                  </a:lnTo>
                  <a:lnTo>
                    <a:pt x="351510" y="192557"/>
                  </a:lnTo>
                  <a:lnTo>
                    <a:pt x="527265" y="192557"/>
                  </a:lnTo>
                  <a:lnTo>
                    <a:pt x="527265" y="178981"/>
                  </a:lnTo>
                  <a:lnTo>
                    <a:pt x="365036" y="178981"/>
                  </a:lnTo>
                  <a:lnTo>
                    <a:pt x="365036" y="154127"/>
                  </a:lnTo>
                  <a:lnTo>
                    <a:pt x="367868" y="156946"/>
                  </a:lnTo>
                  <a:lnTo>
                    <a:pt x="370649" y="154127"/>
                  </a:lnTo>
                  <a:lnTo>
                    <a:pt x="386829" y="137706"/>
                  </a:lnTo>
                  <a:lnTo>
                    <a:pt x="403085" y="121221"/>
                  </a:lnTo>
                  <a:lnTo>
                    <a:pt x="383819" y="102679"/>
                  </a:lnTo>
                  <a:lnTo>
                    <a:pt x="383819" y="121500"/>
                  </a:lnTo>
                  <a:lnTo>
                    <a:pt x="367842" y="137706"/>
                  </a:lnTo>
                  <a:lnTo>
                    <a:pt x="296252" y="65874"/>
                  </a:lnTo>
                  <a:lnTo>
                    <a:pt x="277164" y="46710"/>
                  </a:lnTo>
                  <a:lnTo>
                    <a:pt x="189280" y="134899"/>
                  </a:lnTo>
                  <a:lnTo>
                    <a:pt x="184340" y="139915"/>
                  </a:lnTo>
                  <a:lnTo>
                    <a:pt x="167881" y="123494"/>
                  </a:lnTo>
                  <a:lnTo>
                    <a:pt x="277164" y="18796"/>
                  </a:lnTo>
                  <a:lnTo>
                    <a:pt x="383819" y="121500"/>
                  </a:lnTo>
                  <a:lnTo>
                    <a:pt x="383819" y="102679"/>
                  </a:lnTo>
                  <a:lnTo>
                    <a:pt x="296684" y="18796"/>
                  </a:lnTo>
                  <a:lnTo>
                    <a:pt x="277164" y="0"/>
                  </a:lnTo>
                  <a:lnTo>
                    <a:pt x="148513" y="123291"/>
                  </a:lnTo>
                  <a:lnTo>
                    <a:pt x="184378" y="159080"/>
                  </a:lnTo>
                  <a:lnTo>
                    <a:pt x="189280" y="154127"/>
                  </a:lnTo>
                  <a:lnTo>
                    <a:pt x="189280" y="178981"/>
                  </a:lnTo>
                  <a:lnTo>
                    <a:pt x="0" y="178981"/>
                  </a:lnTo>
                  <a:lnTo>
                    <a:pt x="0" y="192557"/>
                  </a:lnTo>
                  <a:lnTo>
                    <a:pt x="13525" y="192557"/>
                  </a:lnTo>
                  <a:lnTo>
                    <a:pt x="13525" y="457123"/>
                  </a:lnTo>
                  <a:lnTo>
                    <a:pt x="540791" y="457123"/>
                  </a:lnTo>
                  <a:lnTo>
                    <a:pt x="540791" y="443547"/>
                  </a:lnTo>
                  <a:lnTo>
                    <a:pt x="540791" y="192557"/>
                  </a:lnTo>
                  <a:lnTo>
                    <a:pt x="554316" y="192557"/>
                  </a:lnTo>
                  <a:lnTo>
                    <a:pt x="554316" y="178981"/>
                  </a:lnTo>
                  <a:close/>
                </a:path>
              </a:pathLst>
            </a:custGeom>
            <a:solidFill>
              <a:srgbClr val="095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26853" y="3853703"/>
            <a:ext cx="436245" cy="577215"/>
            <a:chOff x="526853" y="3853703"/>
            <a:chExt cx="436245" cy="577215"/>
          </a:xfrm>
        </p:grpSpPr>
        <p:sp>
          <p:nvSpPr>
            <p:cNvPr id="11" name="object 11"/>
            <p:cNvSpPr/>
            <p:nvPr/>
          </p:nvSpPr>
          <p:spPr>
            <a:xfrm>
              <a:off x="526853" y="3853703"/>
              <a:ext cx="436245" cy="577215"/>
            </a:xfrm>
            <a:custGeom>
              <a:avLst/>
              <a:gdLst/>
              <a:ahLst/>
              <a:cxnLst/>
              <a:rect l="l" t="t" r="r" b="b"/>
              <a:pathLst>
                <a:path w="436244" h="577214">
                  <a:moveTo>
                    <a:pt x="67049" y="0"/>
                  </a:moveTo>
                  <a:lnTo>
                    <a:pt x="53492" y="0"/>
                  </a:lnTo>
                  <a:lnTo>
                    <a:pt x="48053" y="135"/>
                  </a:lnTo>
                  <a:lnTo>
                    <a:pt x="43294" y="3697"/>
                  </a:lnTo>
                  <a:lnTo>
                    <a:pt x="41662" y="8920"/>
                  </a:lnTo>
                  <a:lnTo>
                    <a:pt x="41662" y="10175"/>
                  </a:lnTo>
                  <a:lnTo>
                    <a:pt x="37180" y="10175"/>
                  </a:lnTo>
                  <a:lnTo>
                    <a:pt x="24030" y="12856"/>
                  </a:lnTo>
                  <a:lnTo>
                    <a:pt x="13291" y="20126"/>
                  </a:lnTo>
                  <a:lnTo>
                    <a:pt x="6046" y="30899"/>
                  </a:lnTo>
                  <a:lnTo>
                    <a:pt x="3380" y="44093"/>
                  </a:lnTo>
                  <a:lnTo>
                    <a:pt x="3380" y="226504"/>
                  </a:lnTo>
                  <a:lnTo>
                    <a:pt x="1237" y="228403"/>
                  </a:lnTo>
                  <a:lnTo>
                    <a:pt x="6" y="231150"/>
                  </a:lnTo>
                  <a:lnTo>
                    <a:pt x="0" y="234033"/>
                  </a:lnTo>
                  <a:lnTo>
                    <a:pt x="8876" y="280366"/>
                  </a:lnTo>
                  <a:lnTo>
                    <a:pt x="33175" y="319017"/>
                  </a:lnTo>
                  <a:lnTo>
                    <a:pt x="69619" y="346424"/>
                  </a:lnTo>
                  <a:lnTo>
                    <a:pt x="114920" y="359021"/>
                  </a:lnTo>
                  <a:lnTo>
                    <a:pt x="114920" y="444331"/>
                  </a:lnTo>
                  <a:lnTo>
                    <a:pt x="121640" y="486142"/>
                  </a:lnTo>
                  <a:lnTo>
                    <a:pt x="140353" y="522454"/>
                  </a:lnTo>
                  <a:lnTo>
                    <a:pt x="168886" y="551089"/>
                  </a:lnTo>
                  <a:lnTo>
                    <a:pt x="205068" y="569868"/>
                  </a:lnTo>
                  <a:lnTo>
                    <a:pt x="246727" y="576612"/>
                  </a:lnTo>
                  <a:lnTo>
                    <a:pt x="288393" y="569868"/>
                  </a:lnTo>
                  <a:lnTo>
                    <a:pt x="314614" y="556261"/>
                  </a:lnTo>
                  <a:lnTo>
                    <a:pt x="246727" y="556261"/>
                  </a:lnTo>
                  <a:lnTo>
                    <a:pt x="203317" y="547465"/>
                  </a:lnTo>
                  <a:lnTo>
                    <a:pt x="167867" y="523477"/>
                  </a:lnTo>
                  <a:lnTo>
                    <a:pt x="143965" y="487899"/>
                  </a:lnTo>
                  <a:lnTo>
                    <a:pt x="135200" y="444331"/>
                  </a:lnTo>
                  <a:lnTo>
                    <a:pt x="135200" y="359021"/>
                  </a:lnTo>
                  <a:lnTo>
                    <a:pt x="180508" y="346424"/>
                  </a:lnTo>
                  <a:lnTo>
                    <a:pt x="190133" y="339186"/>
                  </a:lnTo>
                  <a:lnTo>
                    <a:pt x="125060" y="339186"/>
                  </a:lnTo>
                  <a:lnTo>
                    <a:pt x="84274" y="330922"/>
                  </a:lnTo>
                  <a:lnTo>
                    <a:pt x="50969" y="308387"/>
                  </a:lnTo>
                  <a:lnTo>
                    <a:pt x="28514" y="274964"/>
                  </a:lnTo>
                  <a:lnTo>
                    <a:pt x="20280" y="234033"/>
                  </a:lnTo>
                  <a:lnTo>
                    <a:pt x="20273" y="231150"/>
                  </a:lnTo>
                  <a:lnTo>
                    <a:pt x="19046" y="228403"/>
                  </a:lnTo>
                  <a:lnTo>
                    <a:pt x="16900" y="226504"/>
                  </a:lnTo>
                  <a:lnTo>
                    <a:pt x="16900" y="44093"/>
                  </a:lnTo>
                  <a:lnTo>
                    <a:pt x="18493" y="36177"/>
                  </a:lnTo>
                  <a:lnTo>
                    <a:pt x="22839" y="29707"/>
                  </a:lnTo>
                  <a:lnTo>
                    <a:pt x="29285" y="25343"/>
                  </a:lnTo>
                  <a:lnTo>
                    <a:pt x="37180" y="23742"/>
                  </a:lnTo>
                  <a:lnTo>
                    <a:pt x="74617" y="23742"/>
                  </a:lnTo>
                  <a:lnTo>
                    <a:pt x="74617" y="7597"/>
                  </a:lnTo>
                  <a:lnTo>
                    <a:pt x="67049" y="0"/>
                  </a:lnTo>
                  <a:close/>
                </a:path>
                <a:path w="436244" h="577214">
                  <a:moveTo>
                    <a:pt x="368509" y="145779"/>
                  </a:moveTo>
                  <a:lnTo>
                    <a:pt x="341837" y="151137"/>
                  </a:lnTo>
                  <a:lnTo>
                    <a:pt x="342080" y="151137"/>
                  </a:lnTo>
                  <a:lnTo>
                    <a:pt x="321686" y="164897"/>
                  </a:lnTo>
                  <a:lnTo>
                    <a:pt x="320594" y="165701"/>
                  </a:lnTo>
                  <a:lnTo>
                    <a:pt x="306162" y="187123"/>
                  </a:lnTo>
                  <a:lnTo>
                    <a:pt x="300807" y="213513"/>
                  </a:lnTo>
                  <a:lnTo>
                    <a:pt x="304874" y="236088"/>
                  </a:lnTo>
                  <a:lnTo>
                    <a:pt x="335346" y="272787"/>
                  </a:lnTo>
                  <a:lnTo>
                    <a:pt x="358267" y="280677"/>
                  </a:lnTo>
                  <a:lnTo>
                    <a:pt x="358267" y="444331"/>
                  </a:lnTo>
                  <a:lnTo>
                    <a:pt x="349504" y="487899"/>
                  </a:lnTo>
                  <a:lnTo>
                    <a:pt x="325604" y="523477"/>
                  </a:lnTo>
                  <a:lnTo>
                    <a:pt x="290150" y="547465"/>
                  </a:lnTo>
                  <a:lnTo>
                    <a:pt x="246727" y="556261"/>
                  </a:lnTo>
                  <a:lnTo>
                    <a:pt x="314614" y="556261"/>
                  </a:lnTo>
                  <a:lnTo>
                    <a:pt x="324579" y="551089"/>
                  </a:lnTo>
                  <a:lnTo>
                    <a:pt x="353114" y="522454"/>
                  </a:lnTo>
                  <a:lnTo>
                    <a:pt x="371827" y="486142"/>
                  </a:lnTo>
                  <a:lnTo>
                    <a:pt x="378547" y="444331"/>
                  </a:lnTo>
                  <a:lnTo>
                    <a:pt x="378547" y="280677"/>
                  </a:lnTo>
                  <a:lnTo>
                    <a:pt x="401452" y="272787"/>
                  </a:lnTo>
                  <a:lnTo>
                    <a:pt x="407508" y="267816"/>
                  </a:lnTo>
                  <a:lnTo>
                    <a:pt x="365365" y="267816"/>
                  </a:lnTo>
                  <a:lnTo>
                    <a:pt x="344592" y="262361"/>
                  </a:lnTo>
                  <a:lnTo>
                    <a:pt x="328084" y="249771"/>
                  </a:lnTo>
                  <a:lnTo>
                    <a:pt x="317482" y="231890"/>
                  </a:lnTo>
                  <a:lnTo>
                    <a:pt x="314428" y="210562"/>
                  </a:lnTo>
                  <a:lnTo>
                    <a:pt x="319864" y="189702"/>
                  </a:lnTo>
                  <a:lnTo>
                    <a:pt x="332410" y="173138"/>
                  </a:lnTo>
                  <a:lnTo>
                    <a:pt x="350229" y="162507"/>
                  </a:lnTo>
                  <a:lnTo>
                    <a:pt x="371483" y="159448"/>
                  </a:lnTo>
                  <a:lnTo>
                    <a:pt x="407058" y="159448"/>
                  </a:lnTo>
                  <a:lnTo>
                    <a:pt x="394807" y="151137"/>
                  </a:lnTo>
                  <a:lnTo>
                    <a:pt x="368509" y="145779"/>
                  </a:lnTo>
                  <a:close/>
                </a:path>
                <a:path w="436244" h="577214">
                  <a:moveTo>
                    <a:pt x="239257" y="23742"/>
                  </a:moveTo>
                  <a:lnTo>
                    <a:pt x="212940" y="23742"/>
                  </a:lnTo>
                  <a:lnTo>
                    <a:pt x="220835" y="25343"/>
                  </a:lnTo>
                  <a:lnTo>
                    <a:pt x="227276" y="29707"/>
                  </a:lnTo>
                  <a:lnTo>
                    <a:pt x="231616" y="36177"/>
                  </a:lnTo>
                  <a:lnTo>
                    <a:pt x="233207" y="44093"/>
                  </a:lnTo>
                  <a:lnTo>
                    <a:pt x="233207" y="226504"/>
                  </a:lnTo>
                  <a:lnTo>
                    <a:pt x="231077" y="228403"/>
                  </a:lnTo>
                  <a:lnTo>
                    <a:pt x="229860" y="231150"/>
                  </a:lnTo>
                  <a:lnTo>
                    <a:pt x="221595" y="274964"/>
                  </a:lnTo>
                  <a:lnTo>
                    <a:pt x="199144" y="308387"/>
                  </a:lnTo>
                  <a:lnTo>
                    <a:pt x="165843" y="330922"/>
                  </a:lnTo>
                  <a:lnTo>
                    <a:pt x="125060" y="339186"/>
                  </a:lnTo>
                  <a:lnTo>
                    <a:pt x="190133" y="339186"/>
                  </a:lnTo>
                  <a:lnTo>
                    <a:pt x="216951" y="319017"/>
                  </a:lnTo>
                  <a:lnTo>
                    <a:pt x="241245" y="280366"/>
                  </a:lnTo>
                  <a:lnTo>
                    <a:pt x="250107" y="234033"/>
                  </a:lnTo>
                  <a:lnTo>
                    <a:pt x="250107" y="231150"/>
                  </a:lnTo>
                  <a:lnTo>
                    <a:pt x="248890" y="228403"/>
                  </a:lnTo>
                  <a:lnTo>
                    <a:pt x="246727" y="226504"/>
                  </a:lnTo>
                  <a:lnTo>
                    <a:pt x="246727" y="44093"/>
                  </a:lnTo>
                  <a:lnTo>
                    <a:pt x="244097" y="31034"/>
                  </a:lnTo>
                  <a:lnTo>
                    <a:pt x="244069" y="30899"/>
                  </a:lnTo>
                  <a:lnTo>
                    <a:pt x="239257" y="23742"/>
                  </a:lnTo>
                  <a:close/>
                </a:path>
                <a:path w="436244" h="577214">
                  <a:moveTo>
                    <a:pt x="369489" y="267103"/>
                  </a:moveTo>
                  <a:lnTo>
                    <a:pt x="367359" y="267103"/>
                  </a:lnTo>
                  <a:lnTo>
                    <a:pt x="365365" y="267816"/>
                  </a:lnTo>
                  <a:lnTo>
                    <a:pt x="371483" y="267816"/>
                  </a:lnTo>
                  <a:lnTo>
                    <a:pt x="369489" y="267103"/>
                  </a:lnTo>
                  <a:close/>
                </a:path>
                <a:path w="436244" h="577214">
                  <a:moveTo>
                    <a:pt x="407058" y="159448"/>
                  </a:moveTo>
                  <a:lnTo>
                    <a:pt x="371483" y="159448"/>
                  </a:lnTo>
                  <a:lnTo>
                    <a:pt x="392256" y="164897"/>
                  </a:lnTo>
                  <a:lnTo>
                    <a:pt x="408764" y="177479"/>
                  </a:lnTo>
                  <a:lnTo>
                    <a:pt x="419366" y="195359"/>
                  </a:lnTo>
                  <a:lnTo>
                    <a:pt x="422420" y="216701"/>
                  </a:lnTo>
                  <a:lnTo>
                    <a:pt x="417664" y="236088"/>
                  </a:lnTo>
                  <a:lnTo>
                    <a:pt x="406660" y="252001"/>
                  </a:lnTo>
                  <a:lnTo>
                    <a:pt x="390802" y="263044"/>
                  </a:lnTo>
                  <a:lnTo>
                    <a:pt x="371483" y="267816"/>
                  </a:lnTo>
                  <a:lnTo>
                    <a:pt x="407508" y="267816"/>
                  </a:lnTo>
                  <a:lnTo>
                    <a:pt x="419648" y="257849"/>
                  </a:lnTo>
                  <a:lnTo>
                    <a:pt x="431659" y="237576"/>
                  </a:lnTo>
                  <a:lnTo>
                    <a:pt x="436007" y="213683"/>
                  </a:lnTo>
                  <a:lnTo>
                    <a:pt x="430737" y="187280"/>
                  </a:lnTo>
                  <a:lnTo>
                    <a:pt x="416277" y="165701"/>
                  </a:lnTo>
                  <a:lnTo>
                    <a:pt x="407058" y="159448"/>
                  </a:lnTo>
                  <a:close/>
                </a:path>
                <a:path w="436244" h="577214">
                  <a:moveTo>
                    <a:pt x="74617" y="23742"/>
                  </a:moveTo>
                  <a:lnTo>
                    <a:pt x="41662" y="23742"/>
                  </a:lnTo>
                  <a:lnTo>
                    <a:pt x="41676" y="26320"/>
                  </a:lnTo>
                  <a:lnTo>
                    <a:pt x="43622" y="30899"/>
                  </a:lnTo>
                  <a:lnTo>
                    <a:pt x="43679" y="31034"/>
                  </a:lnTo>
                  <a:lnTo>
                    <a:pt x="48364" y="34053"/>
                  </a:lnTo>
                  <a:lnTo>
                    <a:pt x="53492" y="33917"/>
                  </a:lnTo>
                  <a:lnTo>
                    <a:pt x="67049" y="33917"/>
                  </a:lnTo>
                  <a:lnTo>
                    <a:pt x="74617" y="26320"/>
                  </a:lnTo>
                  <a:lnTo>
                    <a:pt x="74617" y="23742"/>
                  </a:lnTo>
                  <a:close/>
                </a:path>
                <a:path w="436244" h="577214">
                  <a:moveTo>
                    <a:pt x="196635" y="0"/>
                  </a:moveTo>
                  <a:lnTo>
                    <a:pt x="183074" y="0"/>
                  </a:lnTo>
                  <a:lnTo>
                    <a:pt x="175510" y="7597"/>
                  </a:lnTo>
                  <a:lnTo>
                    <a:pt x="175510" y="26320"/>
                  </a:lnTo>
                  <a:lnTo>
                    <a:pt x="183074" y="33917"/>
                  </a:lnTo>
                  <a:lnTo>
                    <a:pt x="196635" y="33917"/>
                  </a:lnTo>
                  <a:lnTo>
                    <a:pt x="201675" y="33748"/>
                  </a:lnTo>
                  <a:lnTo>
                    <a:pt x="206104" y="30899"/>
                  </a:lnTo>
                  <a:lnTo>
                    <a:pt x="206768" y="29707"/>
                  </a:lnTo>
                  <a:lnTo>
                    <a:pt x="208448" y="26320"/>
                  </a:lnTo>
                  <a:lnTo>
                    <a:pt x="208465" y="23742"/>
                  </a:lnTo>
                  <a:lnTo>
                    <a:pt x="239257" y="23742"/>
                  </a:lnTo>
                  <a:lnTo>
                    <a:pt x="236825" y="20126"/>
                  </a:lnTo>
                  <a:lnTo>
                    <a:pt x="226085" y="12856"/>
                  </a:lnTo>
                  <a:lnTo>
                    <a:pt x="212940" y="10175"/>
                  </a:lnTo>
                  <a:lnTo>
                    <a:pt x="208465" y="10175"/>
                  </a:lnTo>
                  <a:lnTo>
                    <a:pt x="208465" y="8920"/>
                  </a:lnTo>
                  <a:lnTo>
                    <a:pt x="206829" y="3697"/>
                  </a:lnTo>
                  <a:lnTo>
                    <a:pt x="202073" y="135"/>
                  </a:lnTo>
                  <a:lnTo>
                    <a:pt x="196635" y="0"/>
                  </a:lnTo>
                  <a:close/>
                </a:path>
              </a:pathLst>
            </a:custGeom>
            <a:solidFill>
              <a:srgbClr val="095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080" y="4030077"/>
              <a:ext cx="74360" cy="7461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69393" y="5366784"/>
            <a:ext cx="541020" cy="454659"/>
            <a:chOff x="469393" y="5366784"/>
            <a:chExt cx="541020" cy="454659"/>
          </a:xfrm>
        </p:grpSpPr>
        <p:sp>
          <p:nvSpPr>
            <p:cNvPr id="14" name="object 14"/>
            <p:cNvSpPr/>
            <p:nvPr/>
          </p:nvSpPr>
          <p:spPr>
            <a:xfrm>
              <a:off x="469393" y="5366784"/>
              <a:ext cx="541020" cy="454659"/>
            </a:xfrm>
            <a:custGeom>
              <a:avLst/>
              <a:gdLst/>
              <a:ahLst/>
              <a:cxnLst/>
              <a:rect l="l" t="t" r="r" b="b"/>
              <a:pathLst>
                <a:path w="541019" h="454660">
                  <a:moveTo>
                    <a:pt x="513748" y="74517"/>
                  </a:moveTo>
                  <a:lnTo>
                    <a:pt x="27040" y="74517"/>
                  </a:lnTo>
                  <a:lnTo>
                    <a:pt x="16529" y="76668"/>
                  </a:lnTo>
                  <a:lnTo>
                    <a:pt x="7944" y="82488"/>
                  </a:lnTo>
                  <a:lnTo>
                    <a:pt x="2147" y="91106"/>
                  </a:lnTo>
                  <a:lnTo>
                    <a:pt x="0" y="101652"/>
                  </a:lnTo>
                  <a:lnTo>
                    <a:pt x="0" y="427373"/>
                  </a:lnTo>
                  <a:lnTo>
                    <a:pt x="2147" y="437918"/>
                  </a:lnTo>
                  <a:lnTo>
                    <a:pt x="7944" y="446532"/>
                  </a:lnTo>
                  <a:lnTo>
                    <a:pt x="16529" y="452350"/>
                  </a:lnTo>
                  <a:lnTo>
                    <a:pt x="27040" y="454507"/>
                  </a:lnTo>
                  <a:lnTo>
                    <a:pt x="513748" y="454507"/>
                  </a:lnTo>
                  <a:lnTo>
                    <a:pt x="524270" y="452350"/>
                  </a:lnTo>
                  <a:lnTo>
                    <a:pt x="532857" y="446532"/>
                  </a:lnTo>
                  <a:lnTo>
                    <a:pt x="536618" y="440940"/>
                  </a:lnTo>
                  <a:lnTo>
                    <a:pt x="19573" y="440940"/>
                  </a:lnTo>
                  <a:lnTo>
                    <a:pt x="13520" y="434865"/>
                  </a:lnTo>
                  <a:lnTo>
                    <a:pt x="13520" y="94156"/>
                  </a:lnTo>
                  <a:lnTo>
                    <a:pt x="19573" y="88084"/>
                  </a:lnTo>
                  <a:lnTo>
                    <a:pt x="536618" y="88084"/>
                  </a:lnTo>
                  <a:lnTo>
                    <a:pt x="532857" y="82488"/>
                  </a:lnTo>
                  <a:lnTo>
                    <a:pt x="524270" y="76668"/>
                  </a:lnTo>
                  <a:lnTo>
                    <a:pt x="513748" y="74517"/>
                  </a:lnTo>
                  <a:close/>
                </a:path>
                <a:path w="541019" h="454660">
                  <a:moveTo>
                    <a:pt x="536618" y="88084"/>
                  </a:moveTo>
                  <a:lnTo>
                    <a:pt x="521217" y="88084"/>
                  </a:lnTo>
                  <a:lnTo>
                    <a:pt x="527268" y="94156"/>
                  </a:lnTo>
                  <a:lnTo>
                    <a:pt x="527268" y="434865"/>
                  </a:lnTo>
                  <a:lnTo>
                    <a:pt x="521217" y="440940"/>
                  </a:lnTo>
                  <a:lnTo>
                    <a:pt x="536618" y="440940"/>
                  </a:lnTo>
                  <a:lnTo>
                    <a:pt x="538649" y="437918"/>
                  </a:lnTo>
                  <a:lnTo>
                    <a:pt x="540788" y="427373"/>
                  </a:lnTo>
                  <a:lnTo>
                    <a:pt x="540788" y="101652"/>
                  </a:lnTo>
                  <a:lnTo>
                    <a:pt x="538649" y="91106"/>
                  </a:lnTo>
                  <a:lnTo>
                    <a:pt x="536618" y="88084"/>
                  </a:lnTo>
                  <a:close/>
                </a:path>
                <a:path w="541019" h="454660">
                  <a:moveTo>
                    <a:pt x="324467" y="0"/>
                  </a:moveTo>
                  <a:lnTo>
                    <a:pt x="216320" y="0"/>
                  </a:lnTo>
                  <a:lnTo>
                    <a:pt x="203171" y="2681"/>
                  </a:lnTo>
                  <a:lnTo>
                    <a:pt x="192431" y="9950"/>
                  </a:lnTo>
                  <a:lnTo>
                    <a:pt x="185186" y="20724"/>
                  </a:lnTo>
                  <a:lnTo>
                    <a:pt x="182520" y="33917"/>
                  </a:lnTo>
                  <a:lnTo>
                    <a:pt x="182520" y="74517"/>
                  </a:lnTo>
                  <a:lnTo>
                    <a:pt x="196040" y="74517"/>
                  </a:lnTo>
                  <a:lnTo>
                    <a:pt x="196040" y="33917"/>
                  </a:lnTo>
                  <a:lnTo>
                    <a:pt x="197634" y="26001"/>
                  </a:lnTo>
                  <a:lnTo>
                    <a:pt x="201980" y="19532"/>
                  </a:lnTo>
                  <a:lnTo>
                    <a:pt x="208426" y="15168"/>
                  </a:lnTo>
                  <a:lnTo>
                    <a:pt x="216320" y="13567"/>
                  </a:lnTo>
                  <a:lnTo>
                    <a:pt x="350796" y="13567"/>
                  </a:lnTo>
                  <a:lnTo>
                    <a:pt x="348364" y="9950"/>
                  </a:lnTo>
                  <a:lnTo>
                    <a:pt x="337619" y="2681"/>
                  </a:lnTo>
                  <a:lnTo>
                    <a:pt x="324467" y="0"/>
                  </a:lnTo>
                  <a:close/>
                </a:path>
                <a:path w="541019" h="454660">
                  <a:moveTo>
                    <a:pt x="350796" y="13567"/>
                  </a:moveTo>
                  <a:lnTo>
                    <a:pt x="324467" y="13567"/>
                  </a:lnTo>
                  <a:lnTo>
                    <a:pt x="332370" y="15168"/>
                  </a:lnTo>
                  <a:lnTo>
                    <a:pt x="338815" y="19532"/>
                  </a:lnTo>
                  <a:lnTo>
                    <a:pt x="343156" y="26001"/>
                  </a:lnTo>
                  <a:lnTo>
                    <a:pt x="344747" y="33917"/>
                  </a:lnTo>
                  <a:lnTo>
                    <a:pt x="344747" y="74517"/>
                  </a:lnTo>
                  <a:lnTo>
                    <a:pt x="358267" y="74517"/>
                  </a:lnTo>
                  <a:lnTo>
                    <a:pt x="358267" y="33917"/>
                  </a:lnTo>
                  <a:lnTo>
                    <a:pt x="355610" y="20724"/>
                  </a:lnTo>
                  <a:lnTo>
                    <a:pt x="350796" y="13567"/>
                  </a:lnTo>
                  <a:close/>
                </a:path>
              </a:pathLst>
            </a:custGeom>
            <a:solidFill>
              <a:srgbClr val="095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905" y="5529590"/>
              <a:ext cx="207734" cy="203514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3680" y="2481579"/>
            <a:ext cx="678433" cy="513333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543753" y="6374871"/>
            <a:ext cx="391795" cy="534035"/>
            <a:chOff x="543753" y="6374871"/>
            <a:chExt cx="391795" cy="534035"/>
          </a:xfrm>
        </p:grpSpPr>
        <p:sp>
          <p:nvSpPr>
            <p:cNvPr id="18" name="object 18"/>
            <p:cNvSpPr/>
            <p:nvPr/>
          </p:nvSpPr>
          <p:spPr>
            <a:xfrm>
              <a:off x="543753" y="6374871"/>
              <a:ext cx="311150" cy="487045"/>
            </a:xfrm>
            <a:custGeom>
              <a:avLst/>
              <a:gdLst/>
              <a:ahLst/>
              <a:cxnLst/>
              <a:rect l="l" t="t" r="r" b="b"/>
              <a:pathLst>
                <a:path w="311150" h="487045">
                  <a:moveTo>
                    <a:pt x="67600" y="87847"/>
                  </a:moveTo>
                  <a:lnTo>
                    <a:pt x="54080" y="87847"/>
                  </a:lnTo>
                  <a:lnTo>
                    <a:pt x="54080" y="114877"/>
                  </a:lnTo>
                  <a:lnTo>
                    <a:pt x="33800" y="114877"/>
                  </a:lnTo>
                  <a:lnTo>
                    <a:pt x="20648" y="117547"/>
                  </a:lnTo>
                  <a:lnTo>
                    <a:pt x="9908" y="124789"/>
                  </a:lnTo>
                  <a:lnTo>
                    <a:pt x="2664" y="135521"/>
                  </a:lnTo>
                  <a:lnTo>
                    <a:pt x="0" y="148664"/>
                  </a:lnTo>
                  <a:lnTo>
                    <a:pt x="0" y="452757"/>
                  </a:lnTo>
                  <a:lnTo>
                    <a:pt x="2666" y="465901"/>
                  </a:lnTo>
                  <a:lnTo>
                    <a:pt x="9911" y="476636"/>
                  </a:lnTo>
                  <a:lnTo>
                    <a:pt x="20650" y="483878"/>
                  </a:lnTo>
                  <a:lnTo>
                    <a:pt x="33800" y="486544"/>
                  </a:lnTo>
                  <a:lnTo>
                    <a:pt x="155656" y="486544"/>
                  </a:lnTo>
                  <a:lnTo>
                    <a:pt x="155570" y="483878"/>
                  </a:lnTo>
                  <a:lnTo>
                    <a:pt x="155500" y="479658"/>
                  </a:lnTo>
                  <a:lnTo>
                    <a:pt x="155736" y="476636"/>
                  </a:lnTo>
                  <a:lnTo>
                    <a:pt x="155761" y="476327"/>
                  </a:lnTo>
                  <a:lnTo>
                    <a:pt x="156257" y="473029"/>
                  </a:lnTo>
                  <a:lnTo>
                    <a:pt x="33800" y="473029"/>
                  </a:lnTo>
                  <a:lnTo>
                    <a:pt x="25905" y="471436"/>
                  </a:lnTo>
                  <a:lnTo>
                    <a:pt x="19459" y="467091"/>
                  </a:lnTo>
                  <a:lnTo>
                    <a:pt x="15113" y="460647"/>
                  </a:lnTo>
                  <a:lnTo>
                    <a:pt x="13520" y="452757"/>
                  </a:lnTo>
                  <a:lnTo>
                    <a:pt x="13520" y="148664"/>
                  </a:lnTo>
                  <a:lnTo>
                    <a:pt x="15113" y="140778"/>
                  </a:lnTo>
                  <a:lnTo>
                    <a:pt x="19459" y="134334"/>
                  </a:lnTo>
                  <a:lnTo>
                    <a:pt x="25905" y="129986"/>
                  </a:lnTo>
                  <a:lnTo>
                    <a:pt x="33800" y="128391"/>
                  </a:lnTo>
                  <a:lnTo>
                    <a:pt x="63077" y="128391"/>
                  </a:lnTo>
                  <a:lnTo>
                    <a:pt x="67475" y="124202"/>
                  </a:lnTo>
                  <a:lnTo>
                    <a:pt x="67600" y="87847"/>
                  </a:lnTo>
                  <a:close/>
                </a:path>
                <a:path w="311150" h="487045">
                  <a:moveTo>
                    <a:pt x="256867" y="87847"/>
                  </a:moveTo>
                  <a:lnTo>
                    <a:pt x="243347" y="87847"/>
                  </a:lnTo>
                  <a:lnTo>
                    <a:pt x="243245" y="123729"/>
                  </a:lnTo>
                  <a:lnTo>
                    <a:pt x="247572" y="128256"/>
                  </a:lnTo>
                  <a:lnTo>
                    <a:pt x="253047" y="128391"/>
                  </a:lnTo>
                  <a:lnTo>
                    <a:pt x="277147" y="128391"/>
                  </a:lnTo>
                  <a:lnTo>
                    <a:pt x="285050" y="129986"/>
                  </a:lnTo>
                  <a:lnTo>
                    <a:pt x="291495" y="134334"/>
                  </a:lnTo>
                  <a:lnTo>
                    <a:pt x="295836" y="140778"/>
                  </a:lnTo>
                  <a:lnTo>
                    <a:pt x="297427" y="148664"/>
                  </a:lnTo>
                  <a:lnTo>
                    <a:pt x="297427" y="202656"/>
                  </a:lnTo>
                  <a:lnTo>
                    <a:pt x="73653" y="202656"/>
                  </a:lnTo>
                  <a:lnTo>
                    <a:pt x="67600" y="208704"/>
                  </a:lnTo>
                  <a:lnTo>
                    <a:pt x="67600" y="345276"/>
                  </a:lnTo>
                  <a:lnTo>
                    <a:pt x="73653" y="351327"/>
                  </a:lnTo>
                  <a:lnTo>
                    <a:pt x="297427" y="351327"/>
                  </a:lnTo>
                  <a:lnTo>
                    <a:pt x="297427" y="412097"/>
                  </a:lnTo>
                  <a:lnTo>
                    <a:pt x="310947" y="412097"/>
                  </a:lnTo>
                  <a:lnTo>
                    <a:pt x="310947" y="337765"/>
                  </a:lnTo>
                  <a:lnTo>
                    <a:pt x="81120" y="337765"/>
                  </a:lnTo>
                  <a:lnTo>
                    <a:pt x="81120" y="216137"/>
                  </a:lnTo>
                  <a:lnTo>
                    <a:pt x="310947" y="216137"/>
                  </a:lnTo>
                  <a:lnTo>
                    <a:pt x="310947" y="148664"/>
                  </a:lnTo>
                  <a:lnTo>
                    <a:pt x="308289" y="135521"/>
                  </a:lnTo>
                  <a:lnTo>
                    <a:pt x="301044" y="124789"/>
                  </a:lnTo>
                  <a:lnTo>
                    <a:pt x="290299" y="117547"/>
                  </a:lnTo>
                  <a:lnTo>
                    <a:pt x="277147" y="114877"/>
                  </a:lnTo>
                  <a:lnTo>
                    <a:pt x="256867" y="114877"/>
                  </a:lnTo>
                  <a:lnTo>
                    <a:pt x="256867" y="87847"/>
                  </a:lnTo>
                  <a:close/>
                </a:path>
                <a:path w="311150" h="487045">
                  <a:moveTo>
                    <a:pt x="310947" y="216137"/>
                  </a:moveTo>
                  <a:lnTo>
                    <a:pt x="297427" y="216137"/>
                  </a:lnTo>
                  <a:lnTo>
                    <a:pt x="297427" y="337765"/>
                  </a:lnTo>
                  <a:lnTo>
                    <a:pt x="310947" y="337765"/>
                  </a:lnTo>
                  <a:lnTo>
                    <a:pt x="310947" y="216137"/>
                  </a:lnTo>
                  <a:close/>
                </a:path>
                <a:path w="311150" h="487045">
                  <a:moveTo>
                    <a:pt x="63077" y="128391"/>
                  </a:moveTo>
                  <a:lnTo>
                    <a:pt x="57460" y="128391"/>
                  </a:lnTo>
                  <a:lnTo>
                    <a:pt x="62935" y="128527"/>
                  </a:lnTo>
                  <a:lnTo>
                    <a:pt x="63077" y="128391"/>
                  </a:lnTo>
                  <a:close/>
                </a:path>
                <a:path w="311150" h="487045">
                  <a:moveTo>
                    <a:pt x="250107" y="0"/>
                  </a:moveTo>
                  <a:lnTo>
                    <a:pt x="60840" y="0"/>
                  </a:lnTo>
                  <a:lnTo>
                    <a:pt x="47690" y="2670"/>
                  </a:lnTo>
                  <a:lnTo>
                    <a:pt x="36951" y="9912"/>
                  </a:lnTo>
                  <a:lnTo>
                    <a:pt x="29706" y="20644"/>
                  </a:lnTo>
                  <a:lnTo>
                    <a:pt x="27040" y="33787"/>
                  </a:lnTo>
                  <a:lnTo>
                    <a:pt x="27008" y="75244"/>
                  </a:lnTo>
                  <a:lnTo>
                    <a:pt x="26789" y="81562"/>
                  </a:lnTo>
                  <a:lnTo>
                    <a:pt x="32434" y="87610"/>
                  </a:lnTo>
                  <a:lnTo>
                    <a:pt x="39650" y="87847"/>
                  </a:lnTo>
                  <a:lnTo>
                    <a:pt x="270387" y="87847"/>
                  </a:lnTo>
                  <a:lnTo>
                    <a:pt x="277620" y="88117"/>
                  </a:lnTo>
                  <a:lnTo>
                    <a:pt x="283670" y="82474"/>
                  </a:lnTo>
                  <a:lnTo>
                    <a:pt x="283907" y="75244"/>
                  </a:lnTo>
                  <a:lnTo>
                    <a:pt x="283907" y="74332"/>
                  </a:lnTo>
                  <a:lnTo>
                    <a:pt x="40560" y="74332"/>
                  </a:lnTo>
                  <a:lnTo>
                    <a:pt x="40560" y="33787"/>
                  </a:lnTo>
                  <a:lnTo>
                    <a:pt x="42153" y="25901"/>
                  </a:lnTo>
                  <a:lnTo>
                    <a:pt x="46499" y="19457"/>
                  </a:lnTo>
                  <a:lnTo>
                    <a:pt x="52945" y="15109"/>
                  </a:lnTo>
                  <a:lnTo>
                    <a:pt x="60840" y="13514"/>
                  </a:lnTo>
                  <a:lnTo>
                    <a:pt x="276436" y="13514"/>
                  </a:lnTo>
                  <a:lnTo>
                    <a:pt x="274003" y="9912"/>
                  </a:lnTo>
                  <a:lnTo>
                    <a:pt x="263259" y="2670"/>
                  </a:lnTo>
                  <a:lnTo>
                    <a:pt x="250107" y="0"/>
                  </a:lnTo>
                  <a:close/>
                </a:path>
                <a:path w="311150" h="487045">
                  <a:moveTo>
                    <a:pt x="276436" y="13514"/>
                  </a:moveTo>
                  <a:lnTo>
                    <a:pt x="250107" y="13514"/>
                  </a:lnTo>
                  <a:lnTo>
                    <a:pt x="258010" y="15109"/>
                  </a:lnTo>
                  <a:lnTo>
                    <a:pt x="264455" y="19457"/>
                  </a:lnTo>
                  <a:lnTo>
                    <a:pt x="268796" y="25901"/>
                  </a:lnTo>
                  <a:lnTo>
                    <a:pt x="270387" y="33787"/>
                  </a:lnTo>
                  <a:lnTo>
                    <a:pt x="270387" y="74332"/>
                  </a:lnTo>
                  <a:lnTo>
                    <a:pt x="283907" y="74332"/>
                  </a:lnTo>
                  <a:lnTo>
                    <a:pt x="283907" y="33787"/>
                  </a:lnTo>
                  <a:lnTo>
                    <a:pt x="281249" y="20644"/>
                  </a:lnTo>
                  <a:lnTo>
                    <a:pt x="276436" y="13514"/>
                  </a:lnTo>
                  <a:close/>
                </a:path>
              </a:pathLst>
            </a:custGeom>
            <a:solidFill>
              <a:srgbClr val="095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9933" y="6807356"/>
              <a:ext cx="215482" cy="10136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38137" y="1014730"/>
            <a:ext cx="6780530" cy="356679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25400" marR="233679" algn="just">
              <a:lnSpc>
                <a:spcPct val="76400"/>
              </a:lnSpc>
              <a:spcBef>
                <a:spcPts val="439"/>
              </a:spcBef>
            </a:pP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You have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important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decisions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make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when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become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eligible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for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Medicare.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Our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goal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is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2248"/>
                </a:solidFill>
                <a:latin typeface="Calibri"/>
                <a:cs typeface="Calibri"/>
              </a:rPr>
              <a:t>to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help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you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understand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your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options</a:t>
            </a:r>
            <a:r>
              <a:rPr sz="12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feel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confident</a:t>
            </a:r>
            <a:r>
              <a:rPr sz="12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about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choosing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coverage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based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on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35" dirty="0">
                <a:solidFill>
                  <a:srgbClr val="042248"/>
                </a:solidFill>
                <a:latin typeface="Calibri"/>
                <a:cs typeface="Calibri"/>
              </a:rPr>
              <a:t>your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needs.</a:t>
            </a:r>
            <a:endParaRPr sz="1200" dirty="0">
              <a:latin typeface="Calibri"/>
              <a:cs typeface="Calibri"/>
            </a:endParaRPr>
          </a:p>
          <a:p>
            <a:pPr marL="25400" marR="198755">
              <a:lnSpc>
                <a:spcPct val="76400"/>
              </a:lnSpc>
              <a:spcBef>
                <a:spcPts val="1100"/>
              </a:spcBef>
            </a:pP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Delphi</a:t>
            </a:r>
            <a:r>
              <a:rPr sz="1200" spc="1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Salaried</a:t>
            </a:r>
            <a:r>
              <a:rPr sz="12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Retirees</a:t>
            </a:r>
            <a:r>
              <a:rPr sz="1200" spc="1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Association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-</a:t>
            </a:r>
            <a:r>
              <a:rPr sz="1200" spc="1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Benefit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Trust’s</a:t>
            </a:r>
            <a:r>
              <a:rPr sz="1200" spc="1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current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coverage</a:t>
            </a:r>
            <a:r>
              <a:rPr sz="1200" spc="1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requires</a:t>
            </a:r>
            <a:r>
              <a:rPr sz="1200" spc="1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participation</a:t>
            </a:r>
            <a:r>
              <a:rPr sz="1200" spc="1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2248"/>
                </a:solidFill>
                <a:latin typeface="Calibri"/>
                <a:cs typeface="Calibri"/>
              </a:rPr>
              <a:t>in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Parts</a:t>
            </a:r>
            <a:r>
              <a:rPr sz="12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40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B.</a:t>
            </a:r>
            <a:r>
              <a:rPr sz="1200" spc="3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Before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look</a:t>
            </a:r>
            <a:r>
              <a:rPr sz="12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into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Supplement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or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Advantage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plan,</a:t>
            </a:r>
            <a:r>
              <a:rPr sz="1200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it’s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important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understand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what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Medicare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covers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costs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you may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incur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2248"/>
                </a:solidFill>
                <a:latin typeface="Calibri"/>
                <a:cs typeface="Calibri"/>
              </a:rPr>
              <a:t>when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utilizing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services.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either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coming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into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because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turning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65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or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qualify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for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under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65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due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12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disability,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such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as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42248"/>
                </a:solidFill>
                <a:latin typeface="Calibri"/>
                <a:cs typeface="Calibri"/>
              </a:rPr>
              <a:t>End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Stage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Renal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Disease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(ESRD) requiring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kidney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dialysis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or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kidney</a:t>
            </a:r>
            <a:r>
              <a:rPr sz="12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248"/>
                </a:solidFill>
                <a:latin typeface="Calibri"/>
                <a:cs typeface="Calibri"/>
              </a:rPr>
              <a:t>transplant.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800" dirty="0">
                <a:solidFill>
                  <a:srgbClr val="053C7D"/>
                </a:solidFill>
                <a:latin typeface="Corbel"/>
                <a:cs typeface="Corbel"/>
              </a:rPr>
              <a:t>Medicare</a:t>
            </a:r>
            <a:r>
              <a:rPr sz="1800" spc="-4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053C7D"/>
                </a:solidFill>
                <a:latin typeface="Corbel"/>
                <a:cs typeface="Corbel"/>
              </a:rPr>
              <a:t>has</a:t>
            </a:r>
            <a:r>
              <a:rPr sz="1800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053C7D"/>
                </a:solidFill>
                <a:latin typeface="Corbel"/>
                <a:cs typeface="Corbel"/>
              </a:rPr>
              <a:t>four</a:t>
            </a:r>
            <a:r>
              <a:rPr sz="1800" i="1" spc="-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053C7D"/>
                </a:solidFill>
                <a:latin typeface="Corbel"/>
                <a:cs typeface="Corbel"/>
              </a:rPr>
              <a:t>parts</a:t>
            </a:r>
            <a:endParaRPr sz="1800" dirty="0">
              <a:latin typeface="Corbel"/>
              <a:cs typeface="Corbel"/>
            </a:endParaRPr>
          </a:p>
          <a:p>
            <a:pPr marL="919480">
              <a:lnSpc>
                <a:spcPct val="100000"/>
              </a:lnSpc>
              <a:spcBef>
                <a:spcPts val="220"/>
              </a:spcBef>
            </a:pPr>
            <a:r>
              <a:rPr sz="1200" b="1" spc="90" dirty="0">
                <a:solidFill>
                  <a:srgbClr val="095CBC"/>
                </a:solidFill>
                <a:latin typeface="Calibri"/>
                <a:cs typeface="Calibri"/>
              </a:rPr>
              <a:t>PART</a:t>
            </a:r>
            <a:r>
              <a:rPr sz="1200" b="1" dirty="0">
                <a:solidFill>
                  <a:srgbClr val="095CBC"/>
                </a:solidFill>
                <a:latin typeface="Calibri"/>
                <a:cs typeface="Calibri"/>
              </a:rPr>
              <a:t> </a:t>
            </a:r>
            <a:r>
              <a:rPr sz="1200" b="1" spc="95" dirty="0">
                <a:solidFill>
                  <a:srgbClr val="095CBC"/>
                </a:solidFill>
                <a:latin typeface="Calibri"/>
                <a:cs typeface="Calibri"/>
              </a:rPr>
              <a:t>A</a:t>
            </a:r>
            <a:endParaRPr sz="1200" dirty="0">
              <a:latin typeface="Calibri"/>
              <a:cs typeface="Calibri"/>
            </a:endParaRPr>
          </a:p>
          <a:p>
            <a:pPr marL="919480">
              <a:lnSpc>
                <a:spcPct val="100000"/>
              </a:lnSpc>
              <a:spcBef>
                <a:spcPts val="30"/>
              </a:spcBef>
            </a:pPr>
            <a:r>
              <a:rPr sz="1050" b="1" spc="95" dirty="0">
                <a:solidFill>
                  <a:srgbClr val="C00000"/>
                </a:solidFill>
                <a:latin typeface="Calibri"/>
                <a:cs typeface="Calibri"/>
              </a:rPr>
              <a:t>Hospial </a:t>
            </a:r>
            <a:r>
              <a:rPr sz="1050" b="1" spc="75" dirty="0">
                <a:solidFill>
                  <a:srgbClr val="C00000"/>
                </a:solidFill>
                <a:latin typeface="Calibri"/>
                <a:cs typeface="Calibri"/>
              </a:rPr>
              <a:t>Insurance</a:t>
            </a:r>
            <a:endParaRPr sz="1050" dirty="0">
              <a:latin typeface="Calibri"/>
              <a:cs typeface="Calibri"/>
            </a:endParaRPr>
          </a:p>
          <a:p>
            <a:pPr marL="919480" marR="53975">
              <a:lnSpc>
                <a:spcPct val="100000"/>
              </a:lnSpc>
              <a:spcBef>
                <a:spcPts val="30"/>
              </a:spcBef>
            </a:pP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Medicare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Part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covers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inpatient</a:t>
            </a:r>
            <a:r>
              <a:rPr sz="900" spc="1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treatment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in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variety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of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settings</a:t>
            </a:r>
            <a:r>
              <a:rPr sz="9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including</a:t>
            </a:r>
            <a:r>
              <a:rPr sz="9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hospitals,</a:t>
            </a:r>
            <a:r>
              <a:rPr sz="9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skilled</a:t>
            </a:r>
            <a:r>
              <a:rPr sz="9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nursing</a:t>
            </a:r>
            <a:r>
              <a:rPr sz="9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42248"/>
                </a:solidFill>
                <a:latin typeface="Calibri"/>
                <a:cs typeface="Calibri"/>
              </a:rPr>
              <a:t>facilities,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hospice,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9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other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inpatient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facilities.</a:t>
            </a:r>
            <a:r>
              <a:rPr sz="9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Part</a:t>
            </a:r>
            <a:r>
              <a:rPr sz="9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9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involves</a:t>
            </a:r>
            <a:r>
              <a:rPr sz="900" spc="1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deductibles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9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co-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pays*,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per</a:t>
            </a:r>
            <a:r>
              <a:rPr sz="9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benefit</a:t>
            </a:r>
            <a:r>
              <a:rPr sz="9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period,</a:t>
            </a:r>
            <a:r>
              <a:rPr sz="9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042248"/>
                </a:solidFill>
                <a:latin typeface="Calibri"/>
                <a:cs typeface="Calibri"/>
              </a:rPr>
              <a:t>as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well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as</a:t>
            </a:r>
            <a:r>
              <a:rPr sz="900" spc="1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long-term</a:t>
            </a:r>
            <a:r>
              <a:rPr sz="900" spc="1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hospital</a:t>
            </a:r>
            <a:r>
              <a:rPr sz="900" spc="1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stays</a:t>
            </a:r>
            <a:r>
              <a:rPr sz="900" spc="1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over</a:t>
            </a:r>
            <a:r>
              <a:rPr sz="900" spc="1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90</a:t>
            </a:r>
            <a:r>
              <a:rPr sz="900" spc="1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42248"/>
                </a:solidFill>
                <a:latin typeface="Calibri"/>
                <a:cs typeface="Calibri"/>
              </a:rPr>
              <a:t>days.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900" dirty="0">
              <a:latin typeface="Calibri"/>
              <a:cs typeface="Calibri"/>
            </a:endParaRPr>
          </a:p>
          <a:p>
            <a:pPr marL="919480">
              <a:lnSpc>
                <a:spcPct val="100000"/>
              </a:lnSpc>
            </a:pPr>
            <a:r>
              <a:rPr sz="1200" b="1" spc="90" dirty="0">
                <a:solidFill>
                  <a:srgbClr val="095CBC"/>
                </a:solidFill>
                <a:latin typeface="Calibri"/>
                <a:cs typeface="Calibri"/>
              </a:rPr>
              <a:t>PART</a:t>
            </a:r>
            <a:r>
              <a:rPr sz="1200" b="1" spc="20" dirty="0">
                <a:solidFill>
                  <a:srgbClr val="095CBC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095CBC"/>
                </a:solidFill>
                <a:latin typeface="Calibri"/>
                <a:cs typeface="Calibri"/>
              </a:rPr>
              <a:t>B</a:t>
            </a:r>
            <a:endParaRPr sz="1200" dirty="0">
              <a:latin typeface="Calibri"/>
              <a:cs typeface="Calibri"/>
            </a:endParaRPr>
          </a:p>
          <a:p>
            <a:pPr marL="919480">
              <a:lnSpc>
                <a:spcPct val="100000"/>
              </a:lnSpc>
              <a:spcBef>
                <a:spcPts val="30"/>
              </a:spcBef>
            </a:pPr>
            <a:r>
              <a:rPr sz="1050" b="1" spc="95" dirty="0">
                <a:solidFill>
                  <a:srgbClr val="C00000"/>
                </a:solidFill>
                <a:latin typeface="Calibri"/>
                <a:cs typeface="Calibri"/>
              </a:rPr>
              <a:t>Medical</a:t>
            </a:r>
            <a:r>
              <a:rPr sz="1050" b="1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C00000"/>
                </a:solidFill>
                <a:latin typeface="Calibri"/>
                <a:cs typeface="Calibri"/>
              </a:rPr>
              <a:t>Insurance</a:t>
            </a:r>
            <a:endParaRPr sz="1050" dirty="0">
              <a:latin typeface="Calibri"/>
              <a:cs typeface="Calibri"/>
            </a:endParaRPr>
          </a:p>
          <a:p>
            <a:pPr marL="919480" marR="5080">
              <a:lnSpc>
                <a:spcPct val="100000"/>
              </a:lnSpc>
              <a:spcBef>
                <a:spcPts val="30"/>
              </a:spcBef>
            </a:pP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Part</a:t>
            </a:r>
            <a:r>
              <a:rPr sz="9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B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is</a:t>
            </a:r>
            <a:r>
              <a:rPr sz="9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health</a:t>
            </a:r>
            <a:r>
              <a:rPr sz="9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insurance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that</a:t>
            </a:r>
            <a:r>
              <a:rPr sz="900" spc="3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covers</a:t>
            </a:r>
            <a:r>
              <a:rPr sz="9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doctor</a:t>
            </a:r>
            <a:r>
              <a:rPr sz="9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visits,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exams,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immunizations,</a:t>
            </a:r>
            <a:r>
              <a:rPr sz="900" spc="4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checkups,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042248"/>
                </a:solidFill>
                <a:latin typeface="Calibri"/>
                <a:cs typeface="Calibri"/>
              </a:rPr>
              <a:t>durable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medical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equipment.</a:t>
            </a:r>
            <a:r>
              <a:rPr sz="900" spc="3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Like</a:t>
            </a:r>
            <a:r>
              <a:rPr sz="9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Part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A,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9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Part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B</a:t>
            </a:r>
            <a:r>
              <a:rPr sz="9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involves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out-of-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pocket</a:t>
            </a:r>
            <a:r>
              <a:rPr sz="900" spc="1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expenses</a:t>
            </a:r>
            <a:r>
              <a:rPr sz="9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including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monthly</a:t>
            </a:r>
            <a:r>
              <a:rPr sz="9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42248"/>
                </a:solidFill>
                <a:latin typeface="Calibri"/>
                <a:cs typeface="Calibri"/>
              </a:rPr>
              <a:t>premium,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 annual</a:t>
            </a:r>
            <a:r>
              <a:rPr sz="9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deductible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typically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20%</a:t>
            </a:r>
            <a:r>
              <a:rPr sz="900" spc="1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of</a:t>
            </a:r>
            <a:r>
              <a:rPr sz="9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9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total</a:t>
            </a:r>
            <a:r>
              <a:rPr sz="9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cost</a:t>
            </a:r>
            <a:r>
              <a:rPr sz="9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of</a:t>
            </a:r>
            <a:r>
              <a:rPr sz="9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9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42248"/>
                </a:solidFill>
                <a:latin typeface="Calibri"/>
                <a:cs typeface="Calibri"/>
              </a:rPr>
              <a:t>care.**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44917" y="5248275"/>
            <a:ext cx="5863590" cy="169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90" dirty="0">
                <a:solidFill>
                  <a:srgbClr val="095CBC"/>
                </a:solidFill>
                <a:latin typeface="Calibri"/>
                <a:cs typeface="Calibri"/>
              </a:rPr>
              <a:t>PART</a:t>
            </a:r>
            <a:r>
              <a:rPr sz="1200" b="1" spc="20" dirty="0">
                <a:solidFill>
                  <a:srgbClr val="095CBC"/>
                </a:solidFill>
                <a:latin typeface="Calibri"/>
                <a:cs typeface="Calibri"/>
              </a:rPr>
              <a:t> </a:t>
            </a:r>
            <a:r>
              <a:rPr sz="1200" b="1" spc="140" dirty="0">
                <a:solidFill>
                  <a:srgbClr val="095CBC"/>
                </a:solidFill>
                <a:latin typeface="Calibri"/>
                <a:cs typeface="Calibri"/>
              </a:rPr>
              <a:t>C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50" b="1" spc="95" dirty="0">
                <a:solidFill>
                  <a:srgbClr val="C00000"/>
                </a:solidFill>
                <a:latin typeface="Calibri"/>
                <a:cs typeface="Calibri"/>
              </a:rPr>
              <a:t>Medicare</a:t>
            </a:r>
            <a:r>
              <a:rPr sz="1050" b="1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b="1" spc="105" dirty="0">
                <a:solidFill>
                  <a:srgbClr val="C00000"/>
                </a:solidFill>
                <a:latin typeface="Calibri"/>
                <a:cs typeface="Calibri"/>
              </a:rPr>
              <a:t>Advantage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Advantage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plans,</a:t>
            </a:r>
            <a:r>
              <a:rPr sz="900" spc="1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42248"/>
                </a:solidFill>
                <a:latin typeface="Calibri"/>
                <a:cs typeface="Calibri"/>
              </a:rPr>
              <a:t>sometimes</a:t>
            </a:r>
            <a:r>
              <a:rPr lang="en-US" sz="900" spc="-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called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“Part</a:t>
            </a:r>
            <a:r>
              <a:rPr sz="9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C”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or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“MA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Plans,”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offered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by</a:t>
            </a:r>
            <a:r>
              <a:rPr sz="900" spc="3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private,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Medicare-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approved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companies.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900" spc="3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Advantage plan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provides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all</a:t>
            </a:r>
            <a:r>
              <a:rPr sz="900" spc="1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of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Part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900" spc="1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9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Part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B</a:t>
            </a:r>
            <a:r>
              <a:rPr sz="9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coverage.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Part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25" dirty="0">
                <a:solidFill>
                  <a:srgbClr val="042248"/>
                </a:solidFill>
                <a:latin typeface="Calibri"/>
                <a:cs typeface="Calibri"/>
              </a:rPr>
              <a:t>D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prescription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042248"/>
                </a:solidFill>
                <a:latin typeface="Calibri"/>
                <a:cs typeface="Calibri"/>
              </a:rPr>
              <a:t>drug</a:t>
            </a:r>
            <a:r>
              <a:rPr sz="900" spc="1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coverage</a:t>
            </a:r>
            <a:r>
              <a:rPr sz="9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is</a:t>
            </a:r>
            <a:r>
              <a:rPr sz="900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sometimes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 included</a:t>
            </a:r>
            <a:r>
              <a:rPr sz="9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042248"/>
                </a:solidFill>
                <a:latin typeface="Calibri"/>
                <a:cs typeface="Calibri"/>
              </a:rPr>
              <a:t>as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well.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Each</a:t>
            </a:r>
            <a:r>
              <a:rPr sz="9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plan</a:t>
            </a:r>
            <a:r>
              <a:rPr sz="9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can</a:t>
            </a:r>
            <a:r>
              <a:rPr sz="9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charge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different</a:t>
            </a:r>
            <a:r>
              <a:rPr sz="9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out-of-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pocket</a:t>
            </a:r>
            <a:r>
              <a:rPr sz="900" spc="1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costs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9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have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different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rules</a:t>
            </a:r>
            <a:r>
              <a:rPr sz="9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for</a:t>
            </a:r>
            <a:r>
              <a:rPr sz="9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how</a:t>
            </a:r>
            <a:r>
              <a:rPr sz="9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9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get</a:t>
            </a:r>
            <a:r>
              <a:rPr sz="9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42248"/>
                </a:solidFill>
                <a:latin typeface="Calibri"/>
                <a:cs typeface="Calibri"/>
              </a:rPr>
              <a:t>services.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90" dirty="0">
                <a:solidFill>
                  <a:srgbClr val="095CBC"/>
                </a:solidFill>
                <a:latin typeface="Calibri"/>
                <a:cs typeface="Calibri"/>
              </a:rPr>
              <a:t>PART</a:t>
            </a:r>
            <a:r>
              <a:rPr sz="1200" b="1" spc="20" dirty="0">
                <a:solidFill>
                  <a:srgbClr val="095CBC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095CBC"/>
                </a:solidFill>
                <a:latin typeface="Calibri"/>
                <a:cs typeface="Calibri"/>
              </a:rPr>
              <a:t>D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050" b="1" spc="80" dirty="0">
                <a:solidFill>
                  <a:srgbClr val="C00000"/>
                </a:solidFill>
                <a:latin typeface="Calibri"/>
                <a:cs typeface="Calibri"/>
              </a:rPr>
              <a:t>Prescription</a:t>
            </a:r>
            <a:r>
              <a:rPr sz="1050" b="1" spc="9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b="1" spc="125" dirty="0">
                <a:solidFill>
                  <a:srgbClr val="C00000"/>
                </a:solidFill>
                <a:latin typeface="Calibri"/>
                <a:cs typeface="Calibri"/>
              </a:rPr>
              <a:t>Drug</a:t>
            </a:r>
            <a:r>
              <a:rPr sz="1050" b="1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C00000"/>
                </a:solidFill>
                <a:latin typeface="Calibri"/>
                <a:cs typeface="Calibri"/>
              </a:rPr>
              <a:t>Insurance</a:t>
            </a:r>
            <a:endParaRPr sz="1050" dirty="0">
              <a:latin typeface="Calibri"/>
              <a:cs typeface="Calibri"/>
            </a:endParaRPr>
          </a:p>
          <a:p>
            <a:pPr marL="12700" marR="186055">
              <a:lnSpc>
                <a:spcPct val="100000"/>
              </a:lnSpc>
              <a:spcBef>
                <a:spcPts val="30"/>
              </a:spcBef>
            </a:pP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900" spc="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Part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125" dirty="0">
                <a:solidFill>
                  <a:srgbClr val="042248"/>
                </a:solidFill>
                <a:latin typeface="Calibri"/>
                <a:cs typeface="Calibri"/>
              </a:rPr>
              <a:t>D</a:t>
            </a:r>
            <a:r>
              <a:rPr sz="9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is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prescription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042248"/>
                </a:solidFill>
                <a:latin typeface="Calibri"/>
                <a:cs typeface="Calibri"/>
              </a:rPr>
              <a:t>drug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coverage.</a:t>
            </a:r>
            <a:r>
              <a:rPr sz="900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These</a:t>
            </a:r>
            <a:r>
              <a:rPr sz="9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plans</a:t>
            </a:r>
            <a:r>
              <a:rPr sz="9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reduce</a:t>
            </a:r>
            <a:r>
              <a:rPr sz="900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overall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health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care</a:t>
            </a:r>
            <a:r>
              <a:rPr sz="900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costs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by</a:t>
            </a:r>
            <a:r>
              <a:rPr sz="9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42248"/>
                </a:solidFill>
                <a:latin typeface="Calibri"/>
                <a:cs typeface="Calibri"/>
              </a:rPr>
              <a:t>lowering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the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cost of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prescriptions.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042248"/>
                </a:solidFill>
                <a:latin typeface="Calibri"/>
                <a:cs typeface="Calibri"/>
              </a:rPr>
              <a:t>Each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plan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42248"/>
                </a:solidFill>
                <a:latin typeface="Calibri"/>
                <a:cs typeface="Calibri"/>
              </a:rPr>
              <a:t>can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 vary</a:t>
            </a:r>
            <a:r>
              <a:rPr sz="9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by</a:t>
            </a:r>
            <a:r>
              <a:rPr sz="9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42248"/>
                </a:solidFill>
                <a:latin typeface="Calibri"/>
                <a:cs typeface="Calibri"/>
              </a:rPr>
              <a:t>cost </a:t>
            </a:r>
            <a:r>
              <a:rPr sz="900" spc="6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9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042248"/>
                </a:solidFill>
                <a:latin typeface="Calibri"/>
                <a:cs typeface="Calibri"/>
              </a:rPr>
              <a:t>drug</a:t>
            </a:r>
            <a:r>
              <a:rPr sz="9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042248"/>
                </a:solidFill>
                <a:latin typeface="Calibri"/>
                <a:cs typeface="Calibri"/>
              </a:rPr>
              <a:t>coverage.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57300" y="4688840"/>
            <a:ext cx="5943600" cy="439420"/>
          </a:xfrm>
          <a:prstGeom prst="rect">
            <a:avLst/>
          </a:prstGeom>
          <a:solidFill>
            <a:srgbClr val="B0D2FA"/>
          </a:solidFill>
        </p:spPr>
        <p:txBody>
          <a:bodyPr vert="horz" wrap="square" lIns="0" tIns="42545" rIns="0" bIns="0" rtlCol="0">
            <a:spAutoFit/>
          </a:bodyPr>
          <a:lstStyle/>
          <a:p>
            <a:pPr marL="91440" marR="134620">
              <a:lnSpc>
                <a:spcPts val="900"/>
              </a:lnSpc>
              <a:spcBef>
                <a:spcPts val="335"/>
              </a:spcBef>
            </a:pPr>
            <a:r>
              <a:rPr sz="900" b="1" spc="65" dirty="0">
                <a:solidFill>
                  <a:srgbClr val="053C7D"/>
                </a:solidFill>
                <a:latin typeface="Calibri"/>
                <a:cs typeface="Calibri"/>
              </a:rPr>
              <a:t>Together,</a:t>
            </a:r>
            <a:r>
              <a:rPr sz="900" b="1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3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900" b="1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10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900" b="1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053C7D"/>
                </a:solidFill>
                <a:latin typeface="Calibri"/>
                <a:cs typeface="Calibri"/>
              </a:rPr>
              <a:t>&amp;</a:t>
            </a:r>
            <a:r>
              <a:rPr sz="900" b="1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3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900" b="1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95" dirty="0">
                <a:solidFill>
                  <a:srgbClr val="053C7D"/>
                </a:solidFill>
                <a:latin typeface="Calibri"/>
                <a:cs typeface="Calibri"/>
              </a:rPr>
              <a:t>B</a:t>
            </a:r>
            <a:r>
              <a:rPr sz="900" b="1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make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up</a:t>
            </a:r>
            <a:r>
              <a:rPr sz="9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9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Medicare.</a:t>
            </a:r>
            <a:r>
              <a:rPr sz="900" spc="2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These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9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portions</a:t>
            </a:r>
            <a:r>
              <a:rPr sz="9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provided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and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administered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053C7D"/>
                </a:solidFill>
                <a:latin typeface="Calibri"/>
                <a:cs typeface="Calibri"/>
              </a:rPr>
              <a:t>by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federal</a:t>
            </a:r>
            <a:r>
              <a:rPr sz="9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government.</a:t>
            </a:r>
            <a:r>
              <a:rPr sz="900" spc="2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(They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aren’t 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provided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free)</a:t>
            </a:r>
            <a:r>
              <a:rPr sz="900" spc="2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Important:</a:t>
            </a:r>
            <a:r>
              <a:rPr sz="900" spc="3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9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does</a:t>
            </a:r>
            <a:r>
              <a:rPr sz="9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9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cover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 outpatient</a:t>
            </a:r>
            <a:r>
              <a:rPr sz="9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drugs,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nor</a:t>
            </a:r>
            <a:r>
              <a:rPr sz="9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does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it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cover</a:t>
            </a:r>
            <a:r>
              <a:rPr sz="9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some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basic</a:t>
            </a:r>
            <a:r>
              <a:rPr sz="9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services,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including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dental,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hearing.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57300" y="7028180"/>
            <a:ext cx="5943600" cy="322580"/>
          </a:xfrm>
          <a:prstGeom prst="rect">
            <a:avLst/>
          </a:prstGeom>
          <a:solidFill>
            <a:srgbClr val="D0E4FC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265430">
              <a:lnSpc>
                <a:spcPts val="900"/>
              </a:lnSpc>
              <a:spcBef>
                <a:spcPts val="325"/>
              </a:spcBef>
            </a:pPr>
            <a:r>
              <a:rPr sz="900" b="1" dirty="0">
                <a:solidFill>
                  <a:srgbClr val="053C7D"/>
                </a:solidFill>
                <a:latin typeface="Corbel"/>
                <a:cs typeface="Corbel"/>
              </a:rPr>
              <a:t>Part</a:t>
            </a:r>
            <a:r>
              <a:rPr sz="900" b="1" spc="-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b="1" dirty="0">
                <a:solidFill>
                  <a:srgbClr val="053C7D"/>
                </a:solidFill>
                <a:latin typeface="Corbel"/>
                <a:cs typeface="Corbel"/>
              </a:rPr>
              <a:t>C</a:t>
            </a:r>
            <a:r>
              <a:rPr sz="900" b="1" spc="-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b="1" dirty="0">
                <a:solidFill>
                  <a:srgbClr val="053C7D"/>
                </a:solidFill>
                <a:latin typeface="Corbel"/>
                <a:cs typeface="Corbel"/>
              </a:rPr>
              <a:t>&amp;</a:t>
            </a:r>
            <a:r>
              <a:rPr sz="900" b="1" spc="-2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b="1" dirty="0">
                <a:solidFill>
                  <a:srgbClr val="053C7D"/>
                </a:solidFill>
                <a:latin typeface="Corbel"/>
                <a:cs typeface="Corbel"/>
              </a:rPr>
              <a:t>Part</a:t>
            </a:r>
            <a:r>
              <a:rPr sz="900" b="1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b="1" dirty="0">
                <a:solidFill>
                  <a:srgbClr val="053C7D"/>
                </a:solidFill>
                <a:latin typeface="Corbel"/>
                <a:cs typeface="Corbel"/>
              </a:rPr>
              <a:t>D</a:t>
            </a:r>
            <a:r>
              <a:rPr sz="900" b="1" spc="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are</a:t>
            </a:r>
            <a:r>
              <a:rPr sz="900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both</a:t>
            </a:r>
            <a:r>
              <a:rPr sz="900" spc="-3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sold by</a:t>
            </a:r>
            <a:r>
              <a:rPr sz="900" spc="-10" dirty="0">
                <a:solidFill>
                  <a:srgbClr val="053C7D"/>
                </a:solidFill>
                <a:latin typeface="Corbel"/>
                <a:cs typeface="Corbel"/>
              </a:rPr>
              <a:t> private</a:t>
            </a:r>
            <a:r>
              <a:rPr sz="900" spc="-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companies </a:t>
            </a:r>
            <a:r>
              <a:rPr sz="900" spc="-10" dirty="0">
                <a:solidFill>
                  <a:srgbClr val="053C7D"/>
                </a:solidFill>
                <a:latin typeface="Corbel"/>
                <a:cs typeface="Corbel"/>
              </a:rPr>
              <a:t>(example:</a:t>
            </a:r>
            <a:r>
              <a:rPr sz="900" spc="4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Blue </a:t>
            </a:r>
            <a:r>
              <a:rPr sz="900" spc="-10" dirty="0">
                <a:solidFill>
                  <a:srgbClr val="053C7D"/>
                </a:solidFill>
                <a:latin typeface="Corbel"/>
                <a:cs typeface="Corbel"/>
              </a:rPr>
              <a:t>Cross)</a:t>
            </a:r>
            <a:r>
              <a:rPr sz="900" spc="-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instead</a:t>
            </a:r>
            <a:r>
              <a:rPr sz="900" spc="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of</a:t>
            </a:r>
            <a:r>
              <a:rPr sz="900" spc="-2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the</a:t>
            </a:r>
            <a:r>
              <a:rPr sz="900" spc="-2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federal</a:t>
            </a:r>
            <a:r>
              <a:rPr sz="900" spc="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government,</a:t>
            </a:r>
            <a:r>
              <a:rPr sz="900" spc="1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and</a:t>
            </a:r>
            <a:r>
              <a:rPr sz="900" spc="-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orbel"/>
                <a:cs typeface="Corbel"/>
              </a:rPr>
              <a:t>must</a:t>
            </a:r>
            <a:r>
              <a:rPr sz="900" spc="50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abide by</a:t>
            </a:r>
            <a:r>
              <a:rPr sz="900" spc="-1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orbel"/>
                <a:cs typeface="Corbel"/>
              </a:rPr>
              <a:t>government</a:t>
            </a:r>
            <a:r>
              <a:rPr sz="900" spc="-3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regulations.</a:t>
            </a:r>
            <a:r>
              <a:rPr sz="900" spc="14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Medicare</a:t>
            </a:r>
            <a:r>
              <a:rPr sz="900" spc="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Advantage</a:t>
            </a:r>
            <a:r>
              <a:rPr sz="900" spc="-4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must</a:t>
            </a:r>
            <a:r>
              <a:rPr sz="900" spc="-10" dirty="0">
                <a:solidFill>
                  <a:srgbClr val="053C7D"/>
                </a:solidFill>
                <a:latin typeface="Corbel"/>
                <a:cs typeface="Corbel"/>
              </a:rPr>
              <a:t> cover</a:t>
            </a:r>
            <a:r>
              <a:rPr sz="900" spc="-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at</a:t>
            </a:r>
            <a:r>
              <a:rPr sz="900" spc="-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least</a:t>
            </a:r>
            <a:r>
              <a:rPr sz="900" spc="-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the</a:t>
            </a:r>
            <a:r>
              <a:rPr sz="900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same</a:t>
            </a:r>
            <a:r>
              <a:rPr sz="900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benefits</a:t>
            </a:r>
            <a:r>
              <a:rPr sz="900" spc="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dirty="0">
                <a:solidFill>
                  <a:srgbClr val="053C7D"/>
                </a:solidFill>
                <a:latin typeface="Corbel"/>
                <a:cs typeface="Corbel"/>
              </a:rPr>
              <a:t>as</a:t>
            </a:r>
            <a:r>
              <a:rPr sz="900" spc="-2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orbel"/>
                <a:cs typeface="Corbel"/>
              </a:rPr>
              <a:t>Original Medicare.</a:t>
            </a:r>
            <a:endParaRPr sz="900">
              <a:latin typeface="Corbel"/>
              <a:cs typeface="Corbe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0527" y="7640319"/>
            <a:ext cx="6102985" cy="48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70"/>
              </a:lnSpc>
              <a:spcBef>
                <a:spcPts val="100"/>
              </a:spcBef>
            </a:pPr>
            <a:r>
              <a:rPr sz="1200" b="1" spc="80" dirty="0">
                <a:solidFill>
                  <a:srgbClr val="042248"/>
                </a:solidFill>
                <a:latin typeface="Calibri"/>
                <a:cs typeface="Calibri"/>
              </a:rPr>
              <a:t>WHAT</a:t>
            </a:r>
            <a:r>
              <a:rPr sz="1200" b="1" spc="-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130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1200" b="1" spc="1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13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200" b="1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12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b="1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120" dirty="0">
                <a:solidFill>
                  <a:srgbClr val="042248"/>
                </a:solidFill>
                <a:latin typeface="Calibri"/>
                <a:cs typeface="Calibri"/>
              </a:rPr>
              <a:t>OPTIONS?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76400"/>
              </a:lnSpc>
              <a:spcBef>
                <a:spcPts val="170"/>
              </a:spcBef>
            </a:pP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two</a:t>
            </a:r>
            <a:r>
              <a:rPr sz="12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main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ways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get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coverage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are: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Original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or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a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Medicare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Advantage</a:t>
            </a:r>
            <a:r>
              <a:rPr sz="12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Plan.</a:t>
            </a:r>
            <a:r>
              <a:rPr sz="1200" spc="-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chart</a:t>
            </a:r>
            <a:r>
              <a:rPr sz="1200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on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following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page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can</a:t>
            </a:r>
            <a:r>
              <a:rPr sz="1200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help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visualize</a:t>
            </a:r>
            <a:r>
              <a:rPr sz="1200" spc="-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2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choices.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3432" y="9228137"/>
            <a:ext cx="5546725" cy="5537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13664" marR="5080" indent="-71120">
              <a:lnSpc>
                <a:spcPts val="800"/>
              </a:lnSpc>
              <a:spcBef>
                <a:spcPts val="260"/>
              </a:spcBef>
            </a:pPr>
            <a:r>
              <a:rPr sz="800" i="1" spc="-55" dirty="0">
                <a:solidFill>
                  <a:srgbClr val="221F1F"/>
                </a:solidFill>
                <a:latin typeface="Calibri"/>
                <a:cs typeface="Calibri"/>
              </a:rPr>
              <a:t>*</a:t>
            </a:r>
            <a:r>
              <a:rPr sz="800" i="1" spc="-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Medicare</a:t>
            </a:r>
            <a:r>
              <a:rPr sz="800" i="1" spc="6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Part</a:t>
            </a:r>
            <a:r>
              <a:rPr sz="800" i="1" spc="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90" dirty="0">
                <a:solidFill>
                  <a:srgbClr val="221F1F"/>
                </a:solidFill>
                <a:latin typeface="Calibri"/>
                <a:cs typeface="Calibri"/>
              </a:rPr>
              <a:t>A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&amp;</a:t>
            </a:r>
            <a:r>
              <a:rPr sz="800" i="1" spc="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solidFill>
                  <a:srgbClr val="221F1F"/>
                </a:solidFill>
                <a:latin typeface="Calibri"/>
                <a:cs typeface="Calibri"/>
              </a:rPr>
              <a:t>B</a:t>
            </a:r>
            <a:r>
              <a:rPr sz="800" i="1" spc="32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is</a:t>
            </a:r>
            <a:r>
              <a:rPr sz="800" i="1" spc="8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set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by</a:t>
            </a:r>
            <a:r>
              <a:rPr sz="800" i="1" spc="85" dirty="0">
                <a:solidFill>
                  <a:srgbClr val="221F1F"/>
                </a:solidFill>
                <a:latin typeface="Calibri"/>
                <a:cs typeface="Calibri"/>
              </a:rPr>
              <a:t> CMS</a:t>
            </a:r>
            <a:r>
              <a:rPr sz="800" i="1" spc="8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and</a:t>
            </a:r>
            <a:r>
              <a:rPr sz="800" i="1" spc="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Part</a:t>
            </a:r>
            <a:r>
              <a:rPr sz="800" i="1" spc="90" dirty="0">
                <a:solidFill>
                  <a:srgbClr val="221F1F"/>
                </a:solidFill>
                <a:latin typeface="Calibri"/>
                <a:cs typeface="Calibri"/>
              </a:rPr>
              <a:t> A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65" dirty="0">
                <a:solidFill>
                  <a:srgbClr val="221F1F"/>
                </a:solidFill>
                <a:latin typeface="Calibri"/>
                <a:cs typeface="Calibri"/>
              </a:rPr>
              <a:t>depends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on</a:t>
            </a:r>
            <a:r>
              <a:rPr sz="800" i="1" spc="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your</a:t>
            </a:r>
            <a:r>
              <a:rPr sz="800" i="1" spc="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work</a:t>
            </a:r>
            <a:r>
              <a:rPr sz="800" i="1" spc="6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history</a:t>
            </a:r>
            <a:r>
              <a:rPr sz="800" i="1" spc="6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and</a:t>
            </a:r>
            <a:r>
              <a:rPr sz="800" i="1" spc="6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Part</a:t>
            </a:r>
            <a:r>
              <a:rPr sz="800" i="1" spc="9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solidFill>
                  <a:srgbClr val="221F1F"/>
                </a:solidFill>
                <a:latin typeface="Calibri"/>
                <a:cs typeface="Calibri"/>
              </a:rPr>
              <a:t>B</a:t>
            </a:r>
            <a:r>
              <a:rPr sz="800" i="1" spc="7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is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determined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 by</a:t>
            </a:r>
            <a:r>
              <a:rPr sz="800" i="1" spc="8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your</a:t>
            </a:r>
            <a:r>
              <a:rPr sz="800" i="1" spc="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-10" dirty="0">
                <a:solidFill>
                  <a:srgbClr val="221F1F"/>
                </a:solidFill>
                <a:latin typeface="Calibri"/>
                <a:cs typeface="Calibri"/>
              </a:rPr>
              <a:t>earnings.</a:t>
            </a:r>
            <a:r>
              <a:rPr sz="800" i="1" spc="5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Medicare</a:t>
            </a:r>
            <a:r>
              <a:rPr sz="800" i="1" spc="4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Part</a:t>
            </a:r>
            <a:r>
              <a:rPr sz="800" i="1" spc="4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90" dirty="0">
                <a:solidFill>
                  <a:srgbClr val="221F1F"/>
                </a:solidFill>
                <a:latin typeface="Calibri"/>
                <a:cs typeface="Calibri"/>
              </a:rPr>
              <a:t>A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is</a:t>
            </a:r>
            <a:r>
              <a:rPr sz="800" i="1" spc="2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free</a:t>
            </a:r>
            <a:r>
              <a:rPr sz="800" i="1" spc="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for most</a:t>
            </a:r>
            <a:r>
              <a:rPr sz="800" i="1" spc="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people,</a:t>
            </a:r>
            <a:r>
              <a:rPr sz="800" i="1" spc="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as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long</a:t>
            </a:r>
            <a:r>
              <a:rPr sz="800" i="1" spc="4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as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you</a:t>
            </a:r>
            <a:r>
              <a:rPr sz="800" i="1" spc="4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or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a</a:t>
            </a:r>
            <a:r>
              <a:rPr sz="800" i="1" spc="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solidFill>
                  <a:srgbClr val="221F1F"/>
                </a:solidFill>
                <a:latin typeface="Calibri"/>
                <a:cs typeface="Calibri"/>
              </a:rPr>
              <a:t>spouse</a:t>
            </a:r>
            <a:r>
              <a:rPr sz="800" i="1" spc="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have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worked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60" dirty="0">
                <a:solidFill>
                  <a:srgbClr val="221F1F"/>
                </a:solidFill>
                <a:latin typeface="Calibri"/>
                <a:cs typeface="Calibri"/>
              </a:rPr>
              <a:t>40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-10" dirty="0">
                <a:solidFill>
                  <a:srgbClr val="221F1F"/>
                </a:solidFill>
                <a:latin typeface="Calibri"/>
                <a:cs typeface="Calibri"/>
              </a:rPr>
              <a:t>quarters.</a:t>
            </a:r>
            <a:endParaRPr sz="800" dirty="0">
              <a:latin typeface="Calibri"/>
              <a:cs typeface="Calibri"/>
            </a:endParaRPr>
          </a:p>
          <a:p>
            <a:pPr marL="86360">
              <a:lnSpc>
                <a:spcPts val="720"/>
              </a:lnSpc>
            </a:pPr>
            <a:r>
              <a:rPr sz="800" i="1" spc="20" dirty="0">
                <a:solidFill>
                  <a:srgbClr val="221F1F"/>
                </a:solidFill>
                <a:latin typeface="Calibri"/>
                <a:cs typeface="Calibri"/>
              </a:rPr>
              <a:t>Please</a:t>
            </a:r>
            <a:r>
              <a:rPr sz="800" i="1" spc="-2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check</a:t>
            </a:r>
            <a:r>
              <a:rPr sz="800" i="1" spc="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u="sng" spc="20" dirty="0">
                <a:solidFill>
                  <a:srgbClr val="0D2D46"/>
                </a:solidFill>
                <a:uFill>
                  <a:solidFill>
                    <a:srgbClr val="0D2D46"/>
                  </a:solidFill>
                </a:uFill>
                <a:latin typeface="Calibri"/>
                <a:cs typeface="Calibri"/>
                <a:hlinkClick r:id="rId8"/>
              </a:rPr>
              <a:t>www.Medicare.Gov</a:t>
            </a:r>
            <a:r>
              <a:rPr sz="800" i="1" spc="95" dirty="0">
                <a:solidFill>
                  <a:srgbClr val="0D2D46"/>
                </a:solidFill>
                <a:uFill>
                  <a:solidFill>
                    <a:srgbClr val="0D2D46"/>
                  </a:solidFill>
                </a:uFill>
                <a:latin typeface="Calibri"/>
                <a:cs typeface="Calibri"/>
              </a:rPr>
              <a:t> </a:t>
            </a:r>
            <a:r>
              <a:rPr sz="800" i="1" u="none" spc="20" dirty="0">
                <a:solidFill>
                  <a:srgbClr val="221F1F"/>
                </a:solidFill>
                <a:latin typeface="Calibri"/>
                <a:cs typeface="Calibri"/>
              </a:rPr>
              <a:t>for</a:t>
            </a:r>
            <a:r>
              <a:rPr sz="800" i="1" u="none" spc="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lang="en-US" sz="800" i="1" spc="60" dirty="0">
                <a:solidFill>
                  <a:srgbClr val="221F1F"/>
                </a:solidFill>
                <a:latin typeface="Calibri"/>
                <a:cs typeface="Calibri"/>
              </a:rPr>
              <a:t>current year</a:t>
            </a:r>
            <a:r>
              <a:rPr sz="800" i="1" u="none" spc="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u="none" spc="-10" dirty="0">
                <a:solidFill>
                  <a:srgbClr val="221F1F"/>
                </a:solidFill>
                <a:latin typeface="Calibri"/>
                <a:cs typeface="Calibri"/>
              </a:rPr>
              <a:t>amounts.</a:t>
            </a:r>
            <a:endParaRPr sz="800" dirty="0">
              <a:latin typeface="Calibri"/>
              <a:cs typeface="Calibri"/>
            </a:endParaRPr>
          </a:p>
          <a:p>
            <a:pPr marL="83820" marR="75565" indent="-71120">
              <a:lnSpc>
                <a:spcPts val="800"/>
              </a:lnSpc>
              <a:spcBef>
                <a:spcPts val="80"/>
              </a:spcBef>
            </a:pPr>
            <a:r>
              <a:rPr sz="800" i="1" spc="-10" dirty="0">
                <a:solidFill>
                  <a:srgbClr val="221F1F"/>
                </a:solidFill>
                <a:latin typeface="Calibri"/>
                <a:cs typeface="Calibri"/>
              </a:rPr>
              <a:t>**In</a:t>
            </a:r>
            <a:r>
              <a:rPr sz="800" i="1" spc="114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addition</a:t>
            </a:r>
            <a:r>
              <a:rPr sz="800" i="1" spc="2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to</a:t>
            </a:r>
            <a:r>
              <a:rPr sz="800" i="1" spc="1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the</a:t>
            </a:r>
            <a:r>
              <a:rPr sz="800" i="1" spc="1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monthly</a:t>
            </a:r>
            <a:r>
              <a:rPr sz="800" i="1" spc="18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45" dirty="0">
                <a:solidFill>
                  <a:srgbClr val="221F1F"/>
                </a:solidFill>
                <a:latin typeface="Calibri"/>
                <a:cs typeface="Calibri"/>
              </a:rPr>
              <a:t>premium</a:t>
            </a:r>
            <a:r>
              <a:rPr sz="800" i="1" spc="2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associated</a:t>
            </a:r>
            <a:r>
              <a:rPr sz="800" i="1" spc="1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with</a:t>
            </a:r>
            <a:r>
              <a:rPr sz="800" i="1" spc="12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a</a:t>
            </a:r>
            <a:r>
              <a:rPr sz="800" i="1" spc="18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Medicare</a:t>
            </a:r>
            <a:r>
              <a:rPr sz="800" i="1" spc="13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Advantage</a:t>
            </a:r>
            <a:r>
              <a:rPr sz="800" i="1" spc="21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Plan,</a:t>
            </a:r>
            <a:r>
              <a:rPr sz="800" i="1" spc="10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or</a:t>
            </a:r>
            <a:r>
              <a:rPr sz="800" i="1" spc="15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Medicare</a:t>
            </a:r>
            <a:r>
              <a:rPr sz="800" i="1" spc="1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Supplement</a:t>
            </a:r>
            <a:r>
              <a:rPr sz="800" i="1" spc="4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Plan</a:t>
            </a:r>
            <a:r>
              <a:rPr sz="800" i="1" spc="1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-10" dirty="0">
                <a:solidFill>
                  <a:srgbClr val="221F1F"/>
                </a:solidFill>
                <a:latin typeface="Calibri"/>
                <a:cs typeface="Calibri"/>
              </a:rPr>
              <a:t>and/or</a:t>
            </a:r>
            <a:r>
              <a:rPr sz="800" i="1" spc="50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Prescription</a:t>
            </a:r>
            <a:r>
              <a:rPr sz="800" i="1" spc="5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solidFill>
                  <a:srgbClr val="221F1F"/>
                </a:solidFill>
                <a:latin typeface="Calibri"/>
                <a:cs typeface="Calibri"/>
              </a:rPr>
              <a:t>Drug</a:t>
            </a:r>
            <a:r>
              <a:rPr sz="800" i="1" spc="9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Plan,</a:t>
            </a:r>
            <a:r>
              <a:rPr sz="800" i="1" spc="14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you</a:t>
            </a:r>
            <a:r>
              <a:rPr sz="800" i="1" spc="13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must</a:t>
            </a:r>
            <a:r>
              <a:rPr sz="800" i="1" spc="15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continue</a:t>
            </a:r>
            <a:r>
              <a:rPr sz="800" i="1" spc="10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to</a:t>
            </a:r>
            <a:r>
              <a:rPr sz="800" i="1" spc="17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pay</a:t>
            </a:r>
            <a:r>
              <a:rPr sz="800" i="1" spc="15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dirty="0">
                <a:solidFill>
                  <a:srgbClr val="221F1F"/>
                </a:solidFill>
                <a:latin typeface="Calibri"/>
                <a:cs typeface="Calibri"/>
              </a:rPr>
              <a:t>your</a:t>
            </a:r>
            <a:r>
              <a:rPr sz="800" i="1" spc="12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u="sng" dirty="0">
                <a:solidFill>
                  <a:srgbClr val="221F1F"/>
                </a:solidFill>
                <a:uFill>
                  <a:solidFill>
                    <a:srgbClr val="221F1F"/>
                  </a:solidFill>
                </a:uFill>
                <a:latin typeface="Calibri"/>
                <a:cs typeface="Calibri"/>
              </a:rPr>
              <a:t>Medicare</a:t>
            </a:r>
            <a:r>
              <a:rPr sz="800" i="1" u="none" spc="17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u="none" dirty="0">
                <a:solidFill>
                  <a:srgbClr val="221F1F"/>
                </a:solidFill>
                <a:latin typeface="Calibri"/>
                <a:cs typeface="Calibri"/>
              </a:rPr>
              <a:t>Part</a:t>
            </a:r>
            <a:r>
              <a:rPr sz="800" i="1" u="none" spc="125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u="none" spc="55" dirty="0">
                <a:solidFill>
                  <a:srgbClr val="221F1F"/>
                </a:solidFill>
                <a:latin typeface="Calibri"/>
                <a:cs typeface="Calibri"/>
              </a:rPr>
              <a:t>B</a:t>
            </a:r>
            <a:r>
              <a:rPr sz="800" i="1" u="none" spc="170" dirty="0">
                <a:solidFill>
                  <a:srgbClr val="221F1F"/>
                </a:solidFill>
                <a:latin typeface="Calibri"/>
                <a:cs typeface="Calibri"/>
              </a:rPr>
              <a:t> </a:t>
            </a:r>
            <a:r>
              <a:rPr sz="800" i="1" u="none" spc="-10" dirty="0">
                <a:solidFill>
                  <a:srgbClr val="221F1F"/>
                </a:solidFill>
                <a:latin typeface="Calibri"/>
                <a:cs typeface="Calibri"/>
              </a:rPr>
              <a:t>premium.</a:t>
            </a:r>
            <a:endParaRPr sz="800" dirty="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68700" y="8199119"/>
            <a:ext cx="3375659" cy="91694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664844" y="8655684"/>
            <a:ext cx="31286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3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800" b="1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042248"/>
                </a:solidFill>
                <a:latin typeface="Calibri"/>
                <a:cs typeface="Calibri"/>
              </a:rPr>
              <a:t>Enrollment</a:t>
            </a:r>
            <a:r>
              <a:rPr sz="1800" b="1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spc="125" dirty="0">
                <a:solidFill>
                  <a:srgbClr val="042248"/>
                </a:solidFill>
                <a:latin typeface="Calibri"/>
                <a:cs typeface="Calibri"/>
              </a:rPr>
              <a:t>Period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2260" y="1280160"/>
            <a:ext cx="5427980" cy="2039620"/>
            <a:chOff x="1572260" y="1280160"/>
            <a:chExt cx="5427980" cy="2039620"/>
          </a:xfrm>
        </p:grpSpPr>
        <p:sp>
          <p:nvSpPr>
            <p:cNvPr id="3" name="object 3"/>
            <p:cNvSpPr/>
            <p:nvPr/>
          </p:nvSpPr>
          <p:spPr>
            <a:xfrm>
              <a:off x="4088130" y="1700530"/>
              <a:ext cx="2905760" cy="1612900"/>
            </a:xfrm>
            <a:custGeom>
              <a:avLst/>
              <a:gdLst/>
              <a:ahLst/>
              <a:cxnLst/>
              <a:rect l="l" t="t" r="r" b="b"/>
              <a:pathLst>
                <a:path w="2905759" h="1612900">
                  <a:moveTo>
                    <a:pt x="2905760" y="0"/>
                  </a:moveTo>
                  <a:lnTo>
                    <a:pt x="403225" y="0"/>
                  </a:lnTo>
                  <a:lnTo>
                    <a:pt x="0" y="1612900"/>
                  </a:lnTo>
                  <a:lnTo>
                    <a:pt x="2502535" y="1612900"/>
                  </a:lnTo>
                  <a:lnTo>
                    <a:pt x="290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88130" y="1700530"/>
              <a:ext cx="2905760" cy="1612900"/>
            </a:xfrm>
            <a:custGeom>
              <a:avLst/>
              <a:gdLst/>
              <a:ahLst/>
              <a:cxnLst/>
              <a:rect l="l" t="t" r="r" b="b"/>
              <a:pathLst>
                <a:path w="2905759" h="1612900">
                  <a:moveTo>
                    <a:pt x="0" y="1612900"/>
                  </a:moveTo>
                  <a:lnTo>
                    <a:pt x="403225" y="0"/>
                  </a:lnTo>
                  <a:lnTo>
                    <a:pt x="2905760" y="0"/>
                  </a:lnTo>
                  <a:lnTo>
                    <a:pt x="2502535" y="1612900"/>
                  </a:lnTo>
                  <a:lnTo>
                    <a:pt x="0" y="1612900"/>
                  </a:lnTo>
                  <a:close/>
                </a:path>
              </a:pathLst>
            </a:custGeom>
            <a:ln w="12700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78610" y="1286510"/>
              <a:ext cx="2905760" cy="1612900"/>
            </a:xfrm>
            <a:custGeom>
              <a:avLst/>
              <a:gdLst/>
              <a:ahLst/>
              <a:cxnLst/>
              <a:rect l="l" t="t" r="r" b="b"/>
              <a:pathLst>
                <a:path w="2905760" h="1612900">
                  <a:moveTo>
                    <a:pt x="2905760" y="0"/>
                  </a:moveTo>
                  <a:lnTo>
                    <a:pt x="403225" y="0"/>
                  </a:lnTo>
                  <a:lnTo>
                    <a:pt x="0" y="1612900"/>
                  </a:lnTo>
                  <a:lnTo>
                    <a:pt x="2502535" y="1612900"/>
                  </a:lnTo>
                  <a:lnTo>
                    <a:pt x="290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78610" y="1286510"/>
              <a:ext cx="2905760" cy="1612900"/>
            </a:xfrm>
            <a:custGeom>
              <a:avLst/>
              <a:gdLst/>
              <a:ahLst/>
              <a:cxnLst/>
              <a:rect l="l" t="t" r="r" b="b"/>
              <a:pathLst>
                <a:path w="2905760" h="1612900">
                  <a:moveTo>
                    <a:pt x="0" y="1612900"/>
                  </a:moveTo>
                  <a:lnTo>
                    <a:pt x="403225" y="0"/>
                  </a:lnTo>
                  <a:lnTo>
                    <a:pt x="2905760" y="0"/>
                  </a:lnTo>
                  <a:lnTo>
                    <a:pt x="2502535" y="1612900"/>
                  </a:lnTo>
                  <a:lnTo>
                    <a:pt x="0" y="1612900"/>
                  </a:lnTo>
                  <a:close/>
                </a:path>
              </a:pathLst>
            </a:custGeom>
            <a:ln w="12700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20844" y="4667250"/>
            <a:ext cx="178244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715" algn="ctr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042248"/>
                </a:solidFill>
                <a:latin typeface="Calibri"/>
                <a:cs typeface="Calibri"/>
              </a:rPr>
              <a:t>Prescription</a:t>
            </a:r>
            <a:r>
              <a:rPr sz="11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042248"/>
                </a:solidFill>
                <a:latin typeface="Calibri"/>
                <a:cs typeface="Calibri"/>
              </a:rPr>
              <a:t>Drug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 coverage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is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042248"/>
                </a:solidFill>
                <a:latin typeface="Calibri"/>
                <a:cs typeface="Calibri"/>
              </a:rPr>
              <a:t>already</a:t>
            </a:r>
            <a:r>
              <a:rPr sz="11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042248"/>
                </a:solidFill>
                <a:latin typeface="Calibri"/>
                <a:cs typeface="Calibri"/>
              </a:rPr>
              <a:t>included</a:t>
            </a:r>
            <a:r>
              <a:rPr sz="11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in</a:t>
            </a:r>
            <a:r>
              <a:rPr sz="11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042248"/>
                </a:solidFill>
                <a:latin typeface="Calibri"/>
                <a:cs typeface="Calibri"/>
              </a:rPr>
              <a:t>the </a:t>
            </a:r>
            <a:r>
              <a:rPr sz="1100" spc="5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1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42248"/>
                </a:solidFill>
                <a:latin typeface="Calibri"/>
                <a:cs typeface="Calibri"/>
              </a:rPr>
              <a:t>Advantage</a:t>
            </a:r>
            <a:r>
              <a:rPr sz="1100" spc="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40" dirty="0">
                <a:solidFill>
                  <a:srgbClr val="042248"/>
                </a:solidFill>
                <a:latin typeface="Calibri"/>
                <a:cs typeface="Calibri"/>
              </a:rPr>
              <a:t>Plans </a:t>
            </a:r>
            <a:r>
              <a:rPr sz="1100" spc="45" dirty="0">
                <a:solidFill>
                  <a:srgbClr val="042248"/>
                </a:solidFill>
                <a:latin typeface="Calibri"/>
                <a:cs typeface="Calibri"/>
              </a:rPr>
              <a:t>offered</a:t>
            </a:r>
            <a:r>
              <a:rPr sz="11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through</a:t>
            </a:r>
            <a:r>
              <a:rPr sz="1100" spc="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3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100" spc="5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042248"/>
                </a:solidFill>
                <a:latin typeface="Calibri"/>
                <a:cs typeface="Calibri"/>
              </a:rPr>
              <a:t>Group</a:t>
            </a:r>
            <a:r>
              <a:rPr sz="11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042248"/>
                </a:solidFill>
                <a:latin typeface="Calibri"/>
                <a:cs typeface="Calibri"/>
              </a:rPr>
              <a:t>Trust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180" y="5206987"/>
            <a:ext cx="2812034" cy="61748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492885" y="5190109"/>
            <a:ext cx="24555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100" spc="90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1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10" dirty="0">
                <a:solidFill>
                  <a:srgbClr val="042248"/>
                </a:solidFill>
                <a:latin typeface="Calibri"/>
                <a:cs typeface="Calibri"/>
              </a:rPr>
              <a:t>must</a:t>
            </a:r>
            <a:r>
              <a:rPr sz="11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10" dirty="0">
                <a:solidFill>
                  <a:srgbClr val="042248"/>
                </a:solidFill>
                <a:latin typeface="Calibri"/>
                <a:cs typeface="Calibri"/>
              </a:rPr>
              <a:t>enroll</a:t>
            </a:r>
            <a:r>
              <a:rPr sz="11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042248"/>
                </a:solidFill>
                <a:latin typeface="Calibri"/>
                <a:cs typeface="Calibri"/>
              </a:rPr>
              <a:t>when</a:t>
            </a:r>
            <a:r>
              <a:rPr sz="1100" spc="1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1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042248"/>
                </a:solidFill>
                <a:latin typeface="Calibri"/>
                <a:cs typeface="Calibri"/>
              </a:rPr>
              <a:t>become </a:t>
            </a:r>
            <a:r>
              <a:rPr sz="1100" spc="5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1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eligible</a:t>
            </a:r>
            <a:r>
              <a:rPr sz="11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1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avoid</a:t>
            </a:r>
            <a:r>
              <a:rPr sz="11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1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risk</a:t>
            </a:r>
            <a:r>
              <a:rPr sz="11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of</a:t>
            </a:r>
            <a:r>
              <a:rPr sz="11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5" dirty="0">
                <a:solidFill>
                  <a:srgbClr val="042248"/>
                </a:solidFill>
                <a:latin typeface="Calibri"/>
                <a:cs typeface="Calibri"/>
              </a:rPr>
              <a:t>a </a:t>
            </a:r>
            <a:r>
              <a:rPr sz="1100" spc="-10" dirty="0">
                <a:solidFill>
                  <a:srgbClr val="042248"/>
                </a:solidFill>
                <a:latin typeface="Calibri"/>
                <a:cs typeface="Calibri"/>
              </a:rPr>
              <a:t>penalty.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8011158"/>
            <a:ext cx="7315200" cy="2047239"/>
            <a:chOff x="0" y="8011158"/>
            <a:chExt cx="7315200" cy="2047239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011158"/>
              <a:ext cx="7315199" cy="20472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0380" y="8407387"/>
              <a:ext cx="3848354" cy="32030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0380" y="8559799"/>
              <a:ext cx="2387854" cy="32030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60339" y="8575039"/>
              <a:ext cx="236461" cy="2237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67020" y="8559799"/>
              <a:ext cx="787653" cy="32030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0380" y="8712199"/>
              <a:ext cx="3789934" cy="3203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0380" y="8864599"/>
              <a:ext cx="3256534" cy="3203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40380" y="9016999"/>
              <a:ext cx="3769614" cy="32030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40380" y="9169399"/>
              <a:ext cx="731773" cy="32030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04259" y="9184639"/>
              <a:ext cx="236461" cy="2237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13480" y="9169399"/>
              <a:ext cx="693674" cy="320306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008885" y="1345946"/>
            <a:ext cx="1465580" cy="1854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200" b="1" spc="145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1200" b="1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125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73679" y="1770367"/>
            <a:ext cx="1442973" cy="419366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906776" y="1818640"/>
            <a:ext cx="11868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Hospital</a:t>
            </a:r>
            <a:r>
              <a:rPr sz="1200" spc="-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E60"/>
                </a:solidFill>
                <a:latin typeface="Calibri"/>
                <a:cs typeface="Calibri"/>
              </a:rPr>
              <a:t>Insurance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773679" y="2225027"/>
            <a:ext cx="1442973" cy="419366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914395" y="2274316"/>
            <a:ext cx="1174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Medical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E60"/>
                </a:solidFill>
                <a:latin typeface="Calibri"/>
                <a:cs typeface="Calibri"/>
              </a:rPr>
              <a:t>Insurance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86909" y="1887473"/>
            <a:ext cx="1845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i="1" baseline="-30092" dirty="0">
                <a:solidFill>
                  <a:srgbClr val="C00000"/>
                </a:solidFill>
                <a:latin typeface="Lucida Sans"/>
                <a:cs typeface="Lucida Sans"/>
              </a:rPr>
              <a:t>Part</a:t>
            </a:r>
            <a:r>
              <a:rPr sz="1800" i="1" spc="-120" baseline="-30092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800" i="1" baseline="-30092" dirty="0">
                <a:solidFill>
                  <a:srgbClr val="C00000"/>
                </a:solidFill>
                <a:latin typeface="Lucida Sans"/>
                <a:cs typeface="Lucida Sans"/>
              </a:rPr>
              <a:t>C</a:t>
            </a:r>
            <a:r>
              <a:rPr sz="1800" i="1" spc="165" baseline="-30092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000" b="1" i="1" u="sng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(Ours</a:t>
            </a:r>
            <a:r>
              <a:rPr sz="1000" b="1" i="1" u="sng" spc="60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 </a:t>
            </a:r>
            <a:r>
              <a:rPr sz="1000" b="1" i="1" u="sng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is</a:t>
            </a:r>
            <a:r>
              <a:rPr sz="1000" b="1" i="1" u="sng" spc="-10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 </a:t>
            </a:r>
            <a:r>
              <a:rPr sz="1000" b="1" i="1" u="sng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like</a:t>
            </a:r>
            <a:r>
              <a:rPr sz="1000" b="1" i="1" u="sng" spc="-45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 </a:t>
            </a:r>
            <a:r>
              <a:rPr sz="1000" b="1" i="1" u="sng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a</a:t>
            </a:r>
            <a:r>
              <a:rPr sz="1000" b="1" i="1" u="sng" spc="-235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 </a:t>
            </a:r>
            <a:r>
              <a:rPr sz="1000" b="1" i="1" u="sng" spc="-20" dirty="0">
                <a:solidFill>
                  <a:srgbClr val="0D63C8"/>
                </a:solidFill>
                <a:uFill>
                  <a:solidFill>
                    <a:srgbClr val="0D63C8"/>
                  </a:solidFill>
                </a:uFill>
                <a:latin typeface="Lucida Sans"/>
                <a:cs typeface="Lucida Sans"/>
              </a:rPr>
              <a:t>PPO)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12690" y="1748027"/>
            <a:ext cx="1671320" cy="1854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405"/>
              </a:lnSpc>
            </a:pPr>
            <a:r>
              <a:rPr sz="1200" b="1" spc="135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200" b="1" spc="145" dirty="0">
                <a:solidFill>
                  <a:srgbClr val="053C7D"/>
                </a:solidFill>
                <a:latin typeface="Calibri"/>
                <a:cs typeface="Calibri"/>
              </a:rPr>
              <a:t> Advantage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351779" y="2019287"/>
            <a:ext cx="1443355" cy="600075"/>
            <a:chOff x="5351779" y="2019287"/>
            <a:chExt cx="1443355" cy="600075"/>
          </a:xfrm>
        </p:grpSpPr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51779" y="2019287"/>
              <a:ext cx="1442974" cy="41936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51779" y="2199627"/>
              <a:ext cx="1442974" cy="419366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948179" y="1574800"/>
            <a:ext cx="494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C00000"/>
                </a:solidFill>
                <a:latin typeface="Lucida Sans"/>
                <a:cs typeface="Lucida Sans"/>
              </a:rPr>
              <a:t>Part</a:t>
            </a:r>
            <a:r>
              <a:rPr sz="1200" i="1" spc="5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200" i="1" spc="-50" dirty="0">
                <a:solidFill>
                  <a:srgbClr val="C00000"/>
                </a:solidFill>
                <a:latin typeface="Lucida Sans"/>
                <a:cs typeface="Lucida Sans"/>
              </a:rPr>
              <a:t>A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17319" y="2151633"/>
            <a:ext cx="47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C00000"/>
                </a:solidFill>
                <a:latin typeface="Lucida Sans"/>
                <a:cs typeface="Lucida Sans"/>
              </a:rPr>
              <a:t>Part</a:t>
            </a:r>
            <a:r>
              <a:rPr sz="1200" i="1" spc="10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200" i="1" spc="-50" dirty="0">
                <a:solidFill>
                  <a:srgbClr val="C00000"/>
                </a:solidFill>
                <a:latin typeface="Lucida Sans"/>
                <a:cs typeface="Lucida Sans"/>
              </a:rPr>
              <a:t>B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94814" y="379094"/>
            <a:ext cx="4070350" cy="81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rgbClr val="1F4290"/>
                </a:solidFill>
                <a:latin typeface="Corbel"/>
                <a:cs typeface="Corbel"/>
              </a:rPr>
              <a:t>Your</a:t>
            </a:r>
            <a:r>
              <a:rPr sz="2000" b="1" i="1" spc="165" dirty="0">
                <a:solidFill>
                  <a:srgbClr val="1F4290"/>
                </a:solidFill>
                <a:latin typeface="Corbel"/>
                <a:cs typeface="Corbel"/>
              </a:rPr>
              <a:t> </a:t>
            </a:r>
            <a:r>
              <a:rPr sz="2000" b="1" i="1" spc="60" dirty="0">
                <a:solidFill>
                  <a:srgbClr val="1F4290"/>
                </a:solidFill>
                <a:latin typeface="Corbel"/>
                <a:cs typeface="Corbel"/>
              </a:rPr>
              <a:t>Medicare</a:t>
            </a:r>
            <a:r>
              <a:rPr sz="2000" b="1" i="1" spc="90" dirty="0">
                <a:solidFill>
                  <a:srgbClr val="1F4290"/>
                </a:solidFill>
                <a:latin typeface="Corbel"/>
                <a:cs typeface="Corbel"/>
              </a:rPr>
              <a:t> </a:t>
            </a:r>
            <a:r>
              <a:rPr sz="2000" b="1" i="1" dirty="0">
                <a:solidFill>
                  <a:srgbClr val="1F4290"/>
                </a:solidFill>
                <a:latin typeface="Corbel"/>
                <a:cs typeface="Corbel"/>
              </a:rPr>
              <a:t>Coverage</a:t>
            </a:r>
            <a:r>
              <a:rPr sz="2000" b="1" i="1" spc="405" dirty="0">
                <a:solidFill>
                  <a:srgbClr val="1F4290"/>
                </a:solidFill>
                <a:latin typeface="Corbel"/>
                <a:cs typeface="Corbel"/>
              </a:rPr>
              <a:t> </a:t>
            </a:r>
            <a:r>
              <a:rPr sz="2000" b="1" i="1" spc="45" dirty="0">
                <a:solidFill>
                  <a:srgbClr val="1F4290"/>
                </a:solidFill>
                <a:latin typeface="Corbel"/>
                <a:cs typeface="Corbel"/>
              </a:rPr>
              <a:t>Options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660"/>
              </a:spcBef>
            </a:pPr>
            <a:r>
              <a:rPr sz="1800" spc="-114" dirty="0">
                <a:solidFill>
                  <a:srgbClr val="031328"/>
                </a:solidFill>
                <a:latin typeface="Calibri"/>
                <a:cs typeface="Calibri"/>
              </a:rPr>
              <a:t>Decide</a:t>
            </a:r>
            <a:r>
              <a:rPr sz="1800" spc="20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rgbClr val="031328"/>
                </a:solidFill>
                <a:latin typeface="Calibri"/>
                <a:cs typeface="Calibri"/>
              </a:rPr>
              <a:t>What</a:t>
            </a:r>
            <a:r>
              <a:rPr sz="1800" spc="10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30" dirty="0">
                <a:solidFill>
                  <a:srgbClr val="031328"/>
                </a:solidFill>
                <a:latin typeface="Calibri"/>
                <a:cs typeface="Calibri"/>
              </a:rPr>
              <a:t>Coverage</a:t>
            </a:r>
            <a:r>
              <a:rPr sz="1800" spc="45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35" dirty="0">
                <a:solidFill>
                  <a:srgbClr val="031328"/>
                </a:solidFill>
                <a:latin typeface="Calibri"/>
                <a:cs typeface="Calibri"/>
              </a:rPr>
              <a:t>Works</a:t>
            </a:r>
            <a:r>
              <a:rPr sz="1800" spc="30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05" dirty="0">
                <a:solidFill>
                  <a:srgbClr val="031328"/>
                </a:solidFill>
                <a:latin typeface="Calibri"/>
                <a:cs typeface="Calibri"/>
              </a:rPr>
              <a:t>Best</a:t>
            </a:r>
            <a:r>
              <a:rPr sz="1800" spc="-10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90" dirty="0">
                <a:solidFill>
                  <a:srgbClr val="031328"/>
                </a:solidFill>
                <a:latin typeface="Calibri"/>
                <a:cs typeface="Calibri"/>
              </a:rPr>
              <a:t>For</a:t>
            </a:r>
            <a:r>
              <a:rPr sz="1800" spc="-25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31328"/>
                </a:solidFill>
                <a:latin typeface="Calibri"/>
                <a:cs typeface="Calibri"/>
              </a:rPr>
              <a:t>You!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08479" y="4033507"/>
            <a:ext cx="1666494" cy="419366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690370" y="3594417"/>
            <a:ext cx="3522345" cy="953769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spc="-114" dirty="0">
                <a:solidFill>
                  <a:srgbClr val="031328"/>
                </a:solidFill>
                <a:latin typeface="Calibri"/>
                <a:cs typeface="Calibri"/>
              </a:rPr>
              <a:t>Do</a:t>
            </a:r>
            <a:r>
              <a:rPr sz="1800" spc="-25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45" dirty="0">
                <a:solidFill>
                  <a:srgbClr val="031328"/>
                </a:solidFill>
                <a:latin typeface="Calibri"/>
                <a:cs typeface="Calibri"/>
              </a:rPr>
              <a:t>You</a:t>
            </a:r>
            <a:r>
              <a:rPr sz="1800" spc="-45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40" dirty="0">
                <a:solidFill>
                  <a:srgbClr val="031328"/>
                </a:solidFill>
                <a:latin typeface="Calibri"/>
                <a:cs typeface="Calibri"/>
              </a:rPr>
              <a:t>Need</a:t>
            </a:r>
            <a:r>
              <a:rPr sz="1800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031328"/>
                </a:solidFill>
                <a:latin typeface="Calibri"/>
                <a:cs typeface="Calibri"/>
              </a:rPr>
              <a:t>Prescription</a:t>
            </a:r>
            <a:r>
              <a:rPr sz="1800" spc="55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031328"/>
                </a:solidFill>
                <a:latin typeface="Calibri"/>
                <a:cs typeface="Calibri"/>
              </a:rPr>
              <a:t>Drug</a:t>
            </a:r>
            <a:r>
              <a:rPr sz="1800" spc="-20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05" dirty="0">
                <a:solidFill>
                  <a:srgbClr val="031328"/>
                </a:solidFill>
                <a:latin typeface="Calibri"/>
                <a:cs typeface="Calibri"/>
              </a:rPr>
              <a:t>Coverage?</a:t>
            </a:r>
            <a:endParaRPr sz="1800">
              <a:latin typeface="Calibri"/>
              <a:cs typeface="Calibri"/>
            </a:endParaRPr>
          </a:p>
          <a:p>
            <a:pPr marL="260985">
              <a:lnSpc>
                <a:spcPct val="100000"/>
              </a:lnSpc>
              <a:spcBef>
                <a:spcPts val="675"/>
              </a:spcBef>
            </a:pPr>
            <a:r>
              <a:rPr sz="1200" b="1" spc="70" dirty="0">
                <a:solidFill>
                  <a:srgbClr val="042E60"/>
                </a:solidFill>
                <a:latin typeface="Calibri"/>
                <a:cs typeface="Calibri"/>
              </a:rPr>
              <a:t>Prescription</a:t>
            </a:r>
            <a:r>
              <a:rPr sz="1200" b="1" spc="5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b="1" spc="100" dirty="0">
                <a:solidFill>
                  <a:srgbClr val="042E60"/>
                </a:solidFill>
                <a:latin typeface="Calibri"/>
                <a:cs typeface="Calibri"/>
              </a:rPr>
              <a:t>Drug</a:t>
            </a:r>
            <a:endParaRPr sz="1200">
              <a:latin typeface="Calibri"/>
              <a:cs typeface="Calibri"/>
            </a:endParaRPr>
          </a:p>
          <a:p>
            <a:pPr marR="360680" algn="ctr">
              <a:lnSpc>
                <a:spcPct val="100000"/>
              </a:lnSpc>
              <a:spcBef>
                <a:spcPts val="580"/>
              </a:spcBef>
            </a:pPr>
            <a:r>
              <a:rPr sz="1200" i="1" dirty="0">
                <a:solidFill>
                  <a:srgbClr val="C00000"/>
                </a:solidFill>
                <a:latin typeface="Lucida Sans"/>
                <a:cs typeface="Lucida Sans"/>
              </a:rPr>
              <a:t>Part </a:t>
            </a:r>
            <a:r>
              <a:rPr sz="1200" i="1" spc="-60" dirty="0">
                <a:solidFill>
                  <a:srgbClr val="C00000"/>
                </a:solidFill>
                <a:latin typeface="Lucida Sans"/>
                <a:cs typeface="Lucida Sans"/>
              </a:rPr>
              <a:t>D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90370" y="6296659"/>
            <a:ext cx="3199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4" dirty="0">
                <a:solidFill>
                  <a:srgbClr val="031328"/>
                </a:solidFill>
                <a:latin typeface="Calibri"/>
                <a:cs typeface="Calibri"/>
              </a:rPr>
              <a:t>Do</a:t>
            </a:r>
            <a:r>
              <a:rPr sz="1800" spc="-5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45" dirty="0">
                <a:solidFill>
                  <a:srgbClr val="031328"/>
                </a:solidFill>
                <a:latin typeface="Calibri"/>
                <a:cs typeface="Calibri"/>
              </a:rPr>
              <a:t>You</a:t>
            </a:r>
            <a:r>
              <a:rPr sz="1800" spc="-30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40" dirty="0">
                <a:solidFill>
                  <a:srgbClr val="031328"/>
                </a:solidFill>
                <a:latin typeface="Calibri"/>
                <a:cs typeface="Calibri"/>
              </a:rPr>
              <a:t>Need</a:t>
            </a:r>
            <a:r>
              <a:rPr sz="1800" spc="20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95" dirty="0">
                <a:solidFill>
                  <a:srgbClr val="031328"/>
                </a:solidFill>
                <a:latin typeface="Calibri"/>
                <a:cs typeface="Calibri"/>
              </a:rPr>
              <a:t>Supplemental</a:t>
            </a:r>
            <a:r>
              <a:rPr sz="1800" spc="75" dirty="0">
                <a:solidFill>
                  <a:srgbClr val="031328"/>
                </a:solidFill>
                <a:latin typeface="Calibri"/>
                <a:cs typeface="Calibri"/>
              </a:rPr>
              <a:t> </a:t>
            </a:r>
            <a:r>
              <a:rPr sz="1800" spc="-110" dirty="0">
                <a:solidFill>
                  <a:srgbClr val="031328"/>
                </a:solidFill>
                <a:latin typeface="Calibri"/>
                <a:cs typeface="Calibri"/>
              </a:rPr>
              <a:t>Coverage?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02919" y="3469640"/>
            <a:ext cx="1203960" cy="1371600"/>
            <a:chOff x="502919" y="3469640"/>
            <a:chExt cx="1203960" cy="1371600"/>
          </a:xfrm>
        </p:grpSpPr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2919" y="3634740"/>
              <a:ext cx="1203960" cy="12065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1019" y="3469640"/>
              <a:ext cx="782574" cy="49555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6003" y="3529298"/>
              <a:ext cx="674718" cy="391322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505459" y="6040120"/>
            <a:ext cx="1206500" cy="1371600"/>
            <a:chOff x="505459" y="6040120"/>
            <a:chExt cx="1206500" cy="1371600"/>
          </a:xfrm>
        </p:grpSpPr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5459" y="6205220"/>
              <a:ext cx="1206500" cy="120649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1019" y="6040120"/>
              <a:ext cx="782574" cy="49555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5990" y="6099349"/>
              <a:ext cx="674725" cy="391352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502919" y="706132"/>
            <a:ext cx="6032500" cy="2130425"/>
            <a:chOff x="502919" y="706132"/>
            <a:chExt cx="6032500" cy="2130425"/>
          </a:xfrm>
        </p:grpSpPr>
        <p:pic>
          <p:nvPicPr>
            <p:cNvPr id="48" name="object 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2919" y="876300"/>
              <a:ext cx="1203960" cy="120395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1019" y="706132"/>
              <a:ext cx="782574" cy="49808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6003" y="767429"/>
              <a:ext cx="674718" cy="39130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579048" y="1829616"/>
              <a:ext cx="77470" cy="81915"/>
            </a:xfrm>
            <a:custGeom>
              <a:avLst/>
              <a:gdLst/>
              <a:ahLst/>
              <a:cxnLst/>
              <a:rect l="l" t="t" r="r" b="b"/>
              <a:pathLst>
                <a:path w="77469" h="81914">
                  <a:moveTo>
                    <a:pt x="45440" y="0"/>
                  </a:moveTo>
                  <a:lnTo>
                    <a:pt x="31867" y="0"/>
                  </a:lnTo>
                  <a:lnTo>
                    <a:pt x="31867" y="28965"/>
                  </a:lnTo>
                  <a:lnTo>
                    <a:pt x="6786" y="14482"/>
                  </a:lnTo>
                  <a:lnTo>
                    <a:pt x="0" y="26218"/>
                  </a:lnTo>
                  <a:lnTo>
                    <a:pt x="25074" y="40701"/>
                  </a:lnTo>
                  <a:lnTo>
                    <a:pt x="0" y="55184"/>
                  </a:lnTo>
                  <a:lnTo>
                    <a:pt x="6786" y="66920"/>
                  </a:lnTo>
                  <a:lnTo>
                    <a:pt x="31867" y="52471"/>
                  </a:lnTo>
                  <a:lnTo>
                    <a:pt x="31867" y="81403"/>
                  </a:lnTo>
                  <a:lnTo>
                    <a:pt x="45440" y="81403"/>
                  </a:lnTo>
                  <a:lnTo>
                    <a:pt x="45440" y="52471"/>
                  </a:lnTo>
                  <a:lnTo>
                    <a:pt x="70514" y="66920"/>
                  </a:lnTo>
                  <a:lnTo>
                    <a:pt x="77301" y="55184"/>
                  </a:lnTo>
                  <a:lnTo>
                    <a:pt x="52226" y="40701"/>
                  </a:lnTo>
                  <a:lnTo>
                    <a:pt x="77301" y="26218"/>
                  </a:lnTo>
                  <a:lnTo>
                    <a:pt x="70514" y="14482"/>
                  </a:lnTo>
                  <a:lnTo>
                    <a:pt x="45440" y="28965"/>
                  </a:lnTo>
                  <a:lnTo>
                    <a:pt x="45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579048" y="1829616"/>
              <a:ext cx="77470" cy="81915"/>
            </a:xfrm>
            <a:custGeom>
              <a:avLst/>
              <a:gdLst/>
              <a:ahLst/>
              <a:cxnLst/>
              <a:rect l="l" t="t" r="r" b="b"/>
              <a:pathLst>
                <a:path w="77469" h="81914">
                  <a:moveTo>
                    <a:pt x="70514" y="14482"/>
                  </a:moveTo>
                  <a:lnTo>
                    <a:pt x="45440" y="28965"/>
                  </a:lnTo>
                  <a:lnTo>
                    <a:pt x="45440" y="0"/>
                  </a:lnTo>
                  <a:lnTo>
                    <a:pt x="31867" y="0"/>
                  </a:lnTo>
                  <a:lnTo>
                    <a:pt x="31867" y="28965"/>
                  </a:lnTo>
                  <a:lnTo>
                    <a:pt x="6786" y="14482"/>
                  </a:lnTo>
                  <a:lnTo>
                    <a:pt x="0" y="26218"/>
                  </a:lnTo>
                  <a:lnTo>
                    <a:pt x="25074" y="40701"/>
                  </a:lnTo>
                  <a:lnTo>
                    <a:pt x="0" y="55184"/>
                  </a:lnTo>
                  <a:lnTo>
                    <a:pt x="6786" y="66920"/>
                  </a:lnTo>
                  <a:lnTo>
                    <a:pt x="31867" y="52471"/>
                  </a:lnTo>
                  <a:lnTo>
                    <a:pt x="31867" y="81403"/>
                  </a:lnTo>
                  <a:lnTo>
                    <a:pt x="45440" y="81403"/>
                  </a:lnTo>
                  <a:lnTo>
                    <a:pt x="45440" y="52471"/>
                  </a:lnTo>
                  <a:lnTo>
                    <a:pt x="70514" y="66920"/>
                  </a:lnTo>
                  <a:lnTo>
                    <a:pt x="77301" y="55184"/>
                  </a:lnTo>
                  <a:lnTo>
                    <a:pt x="52226" y="40701"/>
                  </a:lnTo>
                  <a:lnTo>
                    <a:pt x="77301" y="26218"/>
                  </a:lnTo>
                  <a:lnTo>
                    <a:pt x="70514" y="14482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685970" y="206027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685970" y="206027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685970" y="201277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685970" y="201277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747046" y="20602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747046" y="20602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747046" y="201278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747046" y="201278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685970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85970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747046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747046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808121" y="20602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808121" y="20602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808121" y="201278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08121" y="201278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08121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808121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85970" y="191781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685970" y="191781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747046" y="191780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747046" y="191780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808121" y="191780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808121" y="191780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400966" y="206027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400966" y="2060271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400966" y="201277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400966" y="201277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462041" y="20602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462041" y="20602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62041" y="201278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462041" y="201278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400966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00966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462041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462041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523116" y="20602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523116" y="206026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523116" y="201278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523116" y="201278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523116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523116" y="1965294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400966" y="191781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400966" y="1917816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462041" y="191780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462041" y="191780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523116" y="191780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27144" y="0"/>
                  </a:moveTo>
                  <a:lnTo>
                    <a:pt x="0" y="0"/>
                  </a:lnTo>
                  <a:lnTo>
                    <a:pt x="0" y="27127"/>
                  </a:lnTo>
                  <a:lnTo>
                    <a:pt x="27144" y="27127"/>
                  </a:lnTo>
                  <a:lnTo>
                    <a:pt x="271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523116" y="1917809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5" h="27305">
                  <a:moveTo>
                    <a:pt x="0" y="27127"/>
                  </a:moveTo>
                  <a:lnTo>
                    <a:pt x="27144" y="27127"/>
                  </a:lnTo>
                  <a:lnTo>
                    <a:pt x="27144" y="0"/>
                  </a:lnTo>
                  <a:lnTo>
                    <a:pt x="0" y="0"/>
                  </a:lnTo>
                  <a:lnTo>
                    <a:pt x="0" y="27127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339890" y="1684549"/>
              <a:ext cx="556895" cy="457200"/>
            </a:xfrm>
            <a:custGeom>
              <a:avLst/>
              <a:gdLst/>
              <a:ahLst/>
              <a:cxnLst/>
              <a:rect l="l" t="t" r="r" b="b"/>
              <a:pathLst>
                <a:path w="556894" h="457200">
                  <a:moveTo>
                    <a:pt x="27144" y="192552"/>
                  </a:moveTo>
                  <a:lnTo>
                    <a:pt x="13572" y="192552"/>
                  </a:lnTo>
                  <a:lnTo>
                    <a:pt x="13572" y="457119"/>
                  </a:lnTo>
                  <a:lnTo>
                    <a:pt x="542878" y="457119"/>
                  </a:lnTo>
                  <a:lnTo>
                    <a:pt x="542878" y="443551"/>
                  </a:lnTo>
                  <a:lnTo>
                    <a:pt x="27144" y="443551"/>
                  </a:lnTo>
                  <a:lnTo>
                    <a:pt x="27144" y="192552"/>
                  </a:lnTo>
                  <a:close/>
                </a:path>
                <a:path w="556894" h="457200">
                  <a:moveTo>
                    <a:pt x="312149" y="348581"/>
                  </a:moveTo>
                  <a:lnTo>
                    <a:pt x="244301" y="348581"/>
                  </a:lnTo>
                  <a:lnTo>
                    <a:pt x="244301" y="443551"/>
                  </a:lnTo>
                  <a:lnTo>
                    <a:pt x="257873" y="443551"/>
                  </a:lnTo>
                  <a:lnTo>
                    <a:pt x="257873" y="362148"/>
                  </a:lnTo>
                  <a:lnTo>
                    <a:pt x="312149" y="362148"/>
                  </a:lnTo>
                  <a:lnTo>
                    <a:pt x="312149" y="348581"/>
                  </a:lnTo>
                  <a:close/>
                </a:path>
                <a:path w="556894" h="457200">
                  <a:moveTo>
                    <a:pt x="312149" y="362148"/>
                  </a:moveTo>
                  <a:lnTo>
                    <a:pt x="298577" y="362148"/>
                  </a:lnTo>
                  <a:lnTo>
                    <a:pt x="298577" y="443551"/>
                  </a:lnTo>
                  <a:lnTo>
                    <a:pt x="312149" y="443551"/>
                  </a:lnTo>
                  <a:lnTo>
                    <a:pt x="312149" y="362148"/>
                  </a:lnTo>
                  <a:close/>
                </a:path>
                <a:path w="556894" h="457200">
                  <a:moveTo>
                    <a:pt x="542878" y="192552"/>
                  </a:moveTo>
                  <a:lnTo>
                    <a:pt x="529306" y="192552"/>
                  </a:lnTo>
                  <a:lnTo>
                    <a:pt x="529306" y="443551"/>
                  </a:lnTo>
                  <a:lnTo>
                    <a:pt x="542878" y="443551"/>
                  </a:lnTo>
                  <a:lnTo>
                    <a:pt x="542878" y="192552"/>
                  </a:lnTo>
                  <a:close/>
                </a:path>
                <a:path w="556894" h="457200">
                  <a:moveTo>
                    <a:pt x="203584" y="154123"/>
                  </a:moveTo>
                  <a:lnTo>
                    <a:pt x="190012" y="154123"/>
                  </a:lnTo>
                  <a:lnTo>
                    <a:pt x="190012" y="178985"/>
                  </a:lnTo>
                  <a:lnTo>
                    <a:pt x="0" y="178985"/>
                  </a:lnTo>
                  <a:lnTo>
                    <a:pt x="0" y="192552"/>
                  </a:lnTo>
                  <a:lnTo>
                    <a:pt x="203584" y="192552"/>
                  </a:lnTo>
                  <a:lnTo>
                    <a:pt x="203584" y="154123"/>
                  </a:lnTo>
                  <a:close/>
                </a:path>
                <a:path w="556894" h="457200">
                  <a:moveTo>
                    <a:pt x="297400" y="65868"/>
                  </a:moveTo>
                  <a:lnTo>
                    <a:pt x="278232" y="65868"/>
                  </a:lnTo>
                  <a:lnTo>
                    <a:pt x="352866" y="140556"/>
                  </a:lnTo>
                  <a:lnTo>
                    <a:pt x="352866" y="192552"/>
                  </a:lnTo>
                  <a:lnTo>
                    <a:pt x="556450" y="192552"/>
                  </a:lnTo>
                  <a:lnTo>
                    <a:pt x="556450" y="178985"/>
                  </a:lnTo>
                  <a:lnTo>
                    <a:pt x="366438" y="178985"/>
                  </a:lnTo>
                  <a:lnTo>
                    <a:pt x="366438" y="154123"/>
                  </a:lnTo>
                  <a:lnTo>
                    <a:pt x="372075" y="154123"/>
                  </a:lnTo>
                  <a:lnTo>
                    <a:pt x="388326" y="137706"/>
                  </a:lnTo>
                  <a:lnTo>
                    <a:pt x="369254" y="137706"/>
                  </a:lnTo>
                  <a:lnTo>
                    <a:pt x="297400" y="65868"/>
                  </a:lnTo>
                  <a:close/>
                </a:path>
                <a:path w="556894" h="457200">
                  <a:moveTo>
                    <a:pt x="278232" y="0"/>
                  </a:moveTo>
                  <a:lnTo>
                    <a:pt x="149078" y="123291"/>
                  </a:lnTo>
                  <a:lnTo>
                    <a:pt x="185085" y="159075"/>
                  </a:lnTo>
                  <a:lnTo>
                    <a:pt x="190012" y="154123"/>
                  </a:lnTo>
                  <a:lnTo>
                    <a:pt x="203584" y="154123"/>
                  </a:lnTo>
                  <a:lnTo>
                    <a:pt x="203584" y="140556"/>
                  </a:lnTo>
                  <a:lnTo>
                    <a:pt x="204228" y="139911"/>
                  </a:lnTo>
                  <a:lnTo>
                    <a:pt x="185051" y="139911"/>
                  </a:lnTo>
                  <a:lnTo>
                    <a:pt x="168527" y="123495"/>
                  </a:lnTo>
                  <a:lnTo>
                    <a:pt x="278232" y="18790"/>
                  </a:lnTo>
                  <a:lnTo>
                    <a:pt x="297827" y="18790"/>
                  </a:lnTo>
                  <a:lnTo>
                    <a:pt x="278232" y="0"/>
                  </a:lnTo>
                  <a:close/>
                </a:path>
                <a:path w="556894" h="457200">
                  <a:moveTo>
                    <a:pt x="372075" y="154123"/>
                  </a:moveTo>
                  <a:lnTo>
                    <a:pt x="366438" y="154123"/>
                  </a:lnTo>
                  <a:lnTo>
                    <a:pt x="369288" y="156938"/>
                  </a:lnTo>
                  <a:lnTo>
                    <a:pt x="372075" y="154123"/>
                  </a:lnTo>
                  <a:close/>
                </a:path>
                <a:path w="556894" h="457200">
                  <a:moveTo>
                    <a:pt x="278232" y="46705"/>
                  </a:moveTo>
                  <a:lnTo>
                    <a:pt x="190012" y="134891"/>
                  </a:lnTo>
                  <a:lnTo>
                    <a:pt x="185051" y="139911"/>
                  </a:lnTo>
                  <a:lnTo>
                    <a:pt x="204228" y="139911"/>
                  </a:lnTo>
                  <a:lnTo>
                    <a:pt x="278232" y="65868"/>
                  </a:lnTo>
                  <a:lnTo>
                    <a:pt x="297400" y="65868"/>
                  </a:lnTo>
                  <a:lnTo>
                    <a:pt x="278232" y="46705"/>
                  </a:lnTo>
                  <a:close/>
                </a:path>
                <a:path w="556894" h="457200">
                  <a:moveTo>
                    <a:pt x="297827" y="18790"/>
                  </a:moveTo>
                  <a:lnTo>
                    <a:pt x="278232" y="18790"/>
                  </a:lnTo>
                  <a:lnTo>
                    <a:pt x="385303" y="121494"/>
                  </a:lnTo>
                  <a:lnTo>
                    <a:pt x="369254" y="137706"/>
                  </a:lnTo>
                  <a:lnTo>
                    <a:pt x="388326" y="137706"/>
                  </a:lnTo>
                  <a:lnTo>
                    <a:pt x="404644" y="121222"/>
                  </a:lnTo>
                  <a:lnTo>
                    <a:pt x="297827" y="187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339890" y="1684549"/>
              <a:ext cx="556895" cy="457200"/>
            </a:xfrm>
            <a:custGeom>
              <a:avLst/>
              <a:gdLst/>
              <a:ahLst/>
              <a:cxnLst/>
              <a:rect l="l" t="t" r="r" b="b"/>
              <a:pathLst>
                <a:path w="556894" h="457200">
                  <a:moveTo>
                    <a:pt x="542878" y="178985"/>
                  </a:moveTo>
                  <a:lnTo>
                    <a:pt x="366438" y="178985"/>
                  </a:lnTo>
                  <a:lnTo>
                    <a:pt x="366438" y="154123"/>
                  </a:lnTo>
                  <a:lnTo>
                    <a:pt x="369288" y="156938"/>
                  </a:lnTo>
                  <a:lnTo>
                    <a:pt x="404644" y="121222"/>
                  </a:lnTo>
                  <a:lnTo>
                    <a:pt x="278232" y="0"/>
                  </a:lnTo>
                  <a:lnTo>
                    <a:pt x="149078" y="123291"/>
                  </a:lnTo>
                  <a:lnTo>
                    <a:pt x="185085" y="159075"/>
                  </a:lnTo>
                  <a:lnTo>
                    <a:pt x="190012" y="154123"/>
                  </a:lnTo>
                  <a:lnTo>
                    <a:pt x="190012" y="178985"/>
                  </a:lnTo>
                  <a:lnTo>
                    <a:pt x="0" y="178985"/>
                  </a:lnTo>
                  <a:lnTo>
                    <a:pt x="0" y="192552"/>
                  </a:lnTo>
                  <a:lnTo>
                    <a:pt x="13572" y="192552"/>
                  </a:lnTo>
                  <a:lnTo>
                    <a:pt x="13572" y="457119"/>
                  </a:lnTo>
                  <a:lnTo>
                    <a:pt x="542878" y="457119"/>
                  </a:lnTo>
                  <a:lnTo>
                    <a:pt x="542878" y="192552"/>
                  </a:lnTo>
                  <a:lnTo>
                    <a:pt x="556450" y="192552"/>
                  </a:lnTo>
                  <a:lnTo>
                    <a:pt x="556450" y="178985"/>
                  </a:lnTo>
                  <a:lnTo>
                    <a:pt x="542878" y="178985"/>
                  </a:lnTo>
                  <a:close/>
                </a:path>
              </a:pathLst>
            </a:custGeom>
            <a:ln w="12585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502125" y="1697047"/>
              <a:ext cx="229361" cy="133706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2367035" y="1750417"/>
              <a:ext cx="502284" cy="377825"/>
            </a:xfrm>
            <a:custGeom>
              <a:avLst/>
              <a:gdLst/>
              <a:ahLst/>
              <a:cxnLst/>
              <a:rect l="l" t="t" r="r" b="b"/>
              <a:pathLst>
                <a:path w="502285" h="377825">
                  <a:moveTo>
                    <a:pt x="230729" y="377683"/>
                  </a:moveTo>
                  <a:lnTo>
                    <a:pt x="230729" y="296280"/>
                  </a:lnTo>
                  <a:lnTo>
                    <a:pt x="271432" y="296280"/>
                  </a:lnTo>
                  <a:lnTo>
                    <a:pt x="271432" y="377683"/>
                  </a:lnTo>
                  <a:lnTo>
                    <a:pt x="230729" y="377683"/>
                  </a:lnTo>
                  <a:close/>
                </a:path>
                <a:path w="502285" h="377825">
                  <a:moveTo>
                    <a:pt x="502161" y="377683"/>
                  </a:moveTo>
                  <a:lnTo>
                    <a:pt x="285004" y="377683"/>
                  </a:lnTo>
                  <a:lnTo>
                    <a:pt x="285004" y="282712"/>
                  </a:lnTo>
                  <a:lnTo>
                    <a:pt x="217156" y="282712"/>
                  </a:lnTo>
                  <a:lnTo>
                    <a:pt x="217156" y="377683"/>
                  </a:lnTo>
                  <a:lnTo>
                    <a:pt x="0" y="377683"/>
                  </a:lnTo>
                  <a:lnTo>
                    <a:pt x="0" y="126683"/>
                  </a:lnTo>
                  <a:lnTo>
                    <a:pt x="176439" y="126683"/>
                  </a:lnTo>
                  <a:lnTo>
                    <a:pt x="176439" y="74687"/>
                  </a:lnTo>
                  <a:lnTo>
                    <a:pt x="185540" y="65597"/>
                  </a:lnTo>
                  <a:lnTo>
                    <a:pt x="251087" y="0"/>
                  </a:lnTo>
                  <a:lnTo>
                    <a:pt x="310656" y="59559"/>
                  </a:lnTo>
                  <a:lnTo>
                    <a:pt x="325721" y="74687"/>
                  </a:lnTo>
                  <a:lnTo>
                    <a:pt x="325721" y="126683"/>
                  </a:lnTo>
                  <a:lnTo>
                    <a:pt x="502161" y="126683"/>
                  </a:lnTo>
                  <a:lnTo>
                    <a:pt x="502161" y="377683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429759" y="2253495"/>
              <a:ext cx="438150" cy="577215"/>
            </a:xfrm>
            <a:custGeom>
              <a:avLst/>
              <a:gdLst/>
              <a:ahLst/>
              <a:cxnLst/>
              <a:rect l="l" t="t" r="r" b="b"/>
              <a:pathLst>
                <a:path w="438150" h="577214">
                  <a:moveTo>
                    <a:pt x="67308" y="0"/>
                  </a:moveTo>
                  <a:lnTo>
                    <a:pt x="53698" y="0"/>
                  </a:lnTo>
                  <a:lnTo>
                    <a:pt x="48239" y="135"/>
                  </a:lnTo>
                  <a:lnTo>
                    <a:pt x="43461" y="3697"/>
                  </a:lnTo>
                  <a:lnTo>
                    <a:pt x="41823" y="8920"/>
                  </a:lnTo>
                  <a:lnTo>
                    <a:pt x="41823" y="10175"/>
                  </a:lnTo>
                  <a:lnTo>
                    <a:pt x="37323" y="10175"/>
                  </a:lnTo>
                  <a:lnTo>
                    <a:pt x="24123" y="12856"/>
                  </a:lnTo>
                  <a:lnTo>
                    <a:pt x="13342" y="20126"/>
                  </a:lnTo>
                  <a:lnTo>
                    <a:pt x="6069" y="30900"/>
                  </a:lnTo>
                  <a:lnTo>
                    <a:pt x="3393" y="44093"/>
                  </a:lnTo>
                  <a:lnTo>
                    <a:pt x="3393" y="226507"/>
                  </a:lnTo>
                  <a:lnTo>
                    <a:pt x="1241" y="228406"/>
                  </a:lnTo>
                  <a:lnTo>
                    <a:pt x="6" y="231154"/>
                  </a:lnTo>
                  <a:lnTo>
                    <a:pt x="0" y="234037"/>
                  </a:lnTo>
                  <a:lnTo>
                    <a:pt x="8910" y="280370"/>
                  </a:lnTo>
                  <a:lnTo>
                    <a:pt x="33303" y="319022"/>
                  </a:lnTo>
                  <a:lnTo>
                    <a:pt x="69888" y="346429"/>
                  </a:lnTo>
                  <a:lnTo>
                    <a:pt x="115364" y="359026"/>
                  </a:lnTo>
                  <a:lnTo>
                    <a:pt x="115364" y="444338"/>
                  </a:lnTo>
                  <a:lnTo>
                    <a:pt x="122110" y="486149"/>
                  </a:lnTo>
                  <a:lnTo>
                    <a:pt x="140895" y="522461"/>
                  </a:lnTo>
                  <a:lnTo>
                    <a:pt x="169539" y="551097"/>
                  </a:lnTo>
                  <a:lnTo>
                    <a:pt x="205861" y="569876"/>
                  </a:lnTo>
                  <a:lnTo>
                    <a:pt x="247680" y="576620"/>
                  </a:lnTo>
                  <a:lnTo>
                    <a:pt x="289508" y="569876"/>
                  </a:lnTo>
                  <a:lnTo>
                    <a:pt x="315830" y="556268"/>
                  </a:lnTo>
                  <a:lnTo>
                    <a:pt x="247680" y="556268"/>
                  </a:lnTo>
                  <a:lnTo>
                    <a:pt x="204103" y="547472"/>
                  </a:lnTo>
                  <a:lnTo>
                    <a:pt x="168516" y="523484"/>
                  </a:lnTo>
                  <a:lnTo>
                    <a:pt x="144521" y="487906"/>
                  </a:lnTo>
                  <a:lnTo>
                    <a:pt x="135722" y="444338"/>
                  </a:lnTo>
                  <a:lnTo>
                    <a:pt x="135722" y="359026"/>
                  </a:lnTo>
                  <a:lnTo>
                    <a:pt x="181206" y="346429"/>
                  </a:lnTo>
                  <a:lnTo>
                    <a:pt x="190868" y="339191"/>
                  </a:lnTo>
                  <a:lnTo>
                    <a:pt x="125543" y="339191"/>
                  </a:lnTo>
                  <a:lnTo>
                    <a:pt x="84600" y="330927"/>
                  </a:lnTo>
                  <a:lnTo>
                    <a:pt x="51166" y="308392"/>
                  </a:lnTo>
                  <a:lnTo>
                    <a:pt x="28624" y="274967"/>
                  </a:lnTo>
                  <a:lnTo>
                    <a:pt x="20358" y="234037"/>
                  </a:lnTo>
                  <a:lnTo>
                    <a:pt x="20351" y="231154"/>
                  </a:lnTo>
                  <a:lnTo>
                    <a:pt x="19119" y="228406"/>
                  </a:lnTo>
                  <a:lnTo>
                    <a:pt x="16965" y="226507"/>
                  </a:lnTo>
                  <a:lnTo>
                    <a:pt x="16965" y="44093"/>
                  </a:lnTo>
                  <a:lnTo>
                    <a:pt x="18565" y="36177"/>
                  </a:lnTo>
                  <a:lnTo>
                    <a:pt x="22927" y="29708"/>
                  </a:lnTo>
                  <a:lnTo>
                    <a:pt x="29398" y="25343"/>
                  </a:lnTo>
                  <a:lnTo>
                    <a:pt x="37323" y="23742"/>
                  </a:lnTo>
                  <a:lnTo>
                    <a:pt x="74905" y="23742"/>
                  </a:lnTo>
                  <a:lnTo>
                    <a:pt x="74905" y="7597"/>
                  </a:lnTo>
                  <a:lnTo>
                    <a:pt x="67308" y="0"/>
                  </a:lnTo>
                  <a:close/>
                </a:path>
                <a:path w="438150" h="577214">
                  <a:moveTo>
                    <a:pt x="369933" y="145781"/>
                  </a:moveTo>
                  <a:lnTo>
                    <a:pt x="343159" y="151139"/>
                  </a:lnTo>
                  <a:lnTo>
                    <a:pt x="343402" y="151139"/>
                  </a:lnTo>
                  <a:lnTo>
                    <a:pt x="322930" y="164900"/>
                  </a:lnTo>
                  <a:lnTo>
                    <a:pt x="321833" y="165704"/>
                  </a:lnTo>
                  <a:lnTo>
                    <a:pt x="307345" y="187125"/>
                  </a:lnTo>
                  <a:lnTo>
                    <a:pt x="301970" y="213516"/>
                  </a:lnTo>
                  <a:lnTo>
                    <a:pt x="306052" y="236091"/>
                  </a:lnTo>
                  <a:lnTo>
                    <a:pt x="336642" y="272791"/>
                  </a:lnTo>
                  <a:lnTo>
                    <a:pt x="359652" y="280681"/>
                  </a:lnTo>
                  <a:lnTo>
                    <a:pt x="359652" y="444338"/>
                  </a:lnTo>
                  <a:lnTo>
                    <a:pt x="350855" y="487906"/>
                  </a:lnTo>
                  <a:lnTo>
                    <a:pt x="326862" y="523484"/>
                  </a:lnTo>
                  <a:lnTo>
                    <a:pt x="291271" y="547472"/>
                  </a:lnTo>
                  <a:lnTo>
                    <a:pt x="247680" y="556268"/>
                  </a:lnTo>
                  <a:lnTo>
                    <a:pt x="315830" y="556268"/>
                  </a:lnTo>
                  <a:lnTo>
                    <a:pt x="325834" y="551097"/>
                  </a:lnTo>
                  <a:lnTo>
                    <a:pt x="354479" y="522461"/>
                  </a:lnTo>
                  <a:lnTo>
                    <a:pt x="373264" y="486149"/>
                  </a:lnTo>
                  <a:lnTo>
                    <a:pt x="380010" y="444338"/>
                  </a:lnTo>
                  <a:lnTo>
                    <a:pt x="380010" y="280681"/>
                  </a:lnTo>
                  <a:lnTo>
                    <a:pt x="403004" y="272791"/>
                  </a:lnTo>
                  <a:lnTo>
                    <a:pt x="409083" y="267819"/>
                  </a:lnTo>
                  <a:lnTo>
                    <a:pt x="366777" y="267819"/>
                  </a:lnTo>
                  <a:lnTo>
                    <a:pt x="345924" y="262365"/>
                  </a:lnTo>
                  <a:lnTo>
                    <a:pt x="329352" y="249775"/>
                  </a:lnTo>
                  <a:lnTo>
                    <a:pt x="318709" y="231893"/>
                  </a:lnTo>
                  <a:lnTo>
                    <a:pt x="315644" y="210565"/>
                  </a:lnTo>
                  <a:lnTo>
                    <a:pt x="321100" y="189705"/>
                  </a:lnTo>
                  <a:lnTo>
                    <a:pt x="333695" y="173140"/>
                  </a:lnTo>
                  <a:lnTo>
                    <a:pt x="351583" y="162510"/>
                  </a:lnTo>
                  <a:lnTo>
                    <a:pt x="372919" y="159450"/>
                  </a:lnTo>
                  <a:lnTo>
                    <a:pt x="408631" y="159450"/>
                  </a:lnTo>
                  <a:lnTo>
                    <a:pt x="396333" y="151139"/>
                  </a:lnTo>
                  <a:lnTo>
                    <a:pt x="369933" y="145781"/>
                  </a:lnTo>
                  <a:close/>
                </a:path>
                <a:path w="438150" h="577214">
                  <a:moveTo>
                    <a:pt x="240182" y="23742"/>
                  </a:moveTo>
                  <a:lnTo>
                    <a:pt x="213763" y="23742"/>
                  </a:lnTo>
                  <a:lnTo>
                    <a:pt x="221689" y="25343"/>
                  </a:lnTo>
                  <a:lnTo>
                    <a:pt x="228155" y="29708"/>
                  </a:lnTo>
                  <a:lnTo>
                    <a:pt x="232511" y="36177"/>
                  </a:lnTo>
                  <a:lnTo>
                    <a:pt x="234108" y="44093"/>
                  </a:lnTo>
                  <a:lnTo>
                    <a:pt x="234108" y="226507"/>
                  </a:lnTo>
                  <a:lnTo>
                    <a:pt x="231970" y="228406"/>
                  </a:lnTo>
                  <a:lnTo>
                    <a:pt x="230749" y="231154"/>
                  </a:lnTo>
                  <a:lnTo>
                    <a:pt x="222451" y="274967"/>
                  </a:lnTo>
                  <a:lnTo>
                    <a:pt x="199914" y="308392"/>
                  </a:lnTo>
                  <a:lnTo>
                    <a:pt x="166484" y="330927"/>
                  </a:lnTo>
                  <a:lnTo>
                    <a:pt x="125543" y="339191"/>
                  </a:lnTo>
                  <a:lnTo>
                    <a:pt x="190868" y="339191"/>
                  </a:lnTo>
                  <a:lnTo>
                    <a:pt x="217790" y="319022"/>
                  </a:lnTo>
                  <a:lnTo>
                    <a:pt x="242178" y="280370"/>
                  </a:lnTo>
                  <a:lnTo>
                    <a:pt x="251073" y="234037"/>
                  </a:lnTo>
                  <a:lnTo>
                    <a:pt x="251073" y="231154"/>
                  </a:lnTo>
                  <a:lnTo>
                    <a:pt x="249852" y="228406"/>
                  </a:lnTo>
                  <a:lnTo>
                    <a:pt x="247680" y="226507"/>
                  </a:lnTo>
                  <a:lnTo>
                    <a:pt x="247680" y="44093"/>
                  </a:lnTo>
                  <a:lnTo>
                    <a:pt x="245040" y="31035"/>
                  </a:lnTo>
                  <a:lnTo>
                    <a:pt x="245013" y="30900"/>
                  </a:lnTo>
                  <a:lnTo>
                    <a:pt x="240182" y="23742"/>
                  </a:lnTo>
                  <a:close/>
                </a:path>
                <a:path w="438150" h="577214">
                  <a:moveTo>
                    <a:pt x="370917" y="267107"/>
                  </a:moveTo>
                  <a:lnTo>
                    <a:pt x="368779" y="267107"/>
                  </a:lnTo>
                  <a:lnTo>
                    <a:pt x="366777" y="267819"/>
                  </a:lnTo>
                  <a:lnTo>
                    <a:pt x="372919" y="267819"/>
                  </a:lnTo>
                  <a:lnTo>
                    <a:pt x="370917" y="267107"/>
                  </a:lnTo>
                  <a:close/>
                </a:path>
                <a:path w="438150" h="577214">
                  <a:moveTo>
                    <a:pt x="408631" y="159450"/>
                  </a:moveTo>
                  <a:lnTo>
                    <a:pt x="372919" y="159450"/>
                  </a:lnTo>
                  <a:lnTo>
                    <a:pt x="393772" y="164900"/>
                  </a:lnTo>
                  <a:lnTo>
                    <a:pt x="410344" y="177482"/>
                  </a:lnTo>
                  <a:lnTo>
                    <a:pt x="420987" y="195362"/>
                  </a:lnTo>
                  <a:lnTo>
                    <a:pt x="424052" y="216704"/>
                  </a:lnTo>
                  <a:lnTo>
                    <a:pt x="419279" y="236091"/>
                  </a:lnTo>
                  <a:lnTo>
                    <a:pt x="408232" y="252005"/>
                  </a:lnTo>
                  <a:lnTo>
                    <a:pt x="392312" y="263047"/>
                  </a:lnTo>
                  <a:lnTo>
                    <a:pt x="372919" y="267819"/>
                  </a:lnTo>
                  <a:lnTo>
                    <a:pt x="409083" y="267819"/>
                  </a:lnTo>
                  <a:lnTo>
                    <a:pt x="421270" y="257852"/>
                  </a:lnTo>
                  <a:lnTo>
                    <a:pt x="433327" y="237580"/>
                  </a:lnTo>
                  <a:lnTo>
                    <a:pt x="437693" y="213686"/>
                  </a:lnTo>
                  <a:lnTo>
                    <a:pt x="432401" y="187283"/>
                  </a:lnTo>
                  <a:lnTo>
                    <a:pt x="417885" y="165704"/>
                  </a:lnTo>
                  <a:lnTo>
                    <a:pt x="408631" y="159450"/>
                  </a:lnTo>
                  <a:close/>
                </a:path>
                <a:path w="438150" h="577214">
                  <a:moveTo>
                    <a:pt x="74905" y="23742"/>
                  </a:moveTo>
                  <a:lnTo>
                    <a:pt x="41823" y="23742"/>
                  </a:lnTo>
                  <a:lnTo>
                    <a:pt x="41837" y="26320"/>
                  </a:lnTo>
                  <a:lnTo>
                    <a:pt x="43791" y="30900"/>
                  </a:lnTo>
                  <a:lnTo>
                    <a:pt x="43848" y="31035"/>
                  </a:lnTo>
                  <a:lnTo>
                    <a:pt x="48551" y="34054"/>
                  </a:lnTo>
                  <a:lnTo>
                    <a:pt x="53698" y="33918"/>
                  </a:lnTo>
                  <a:lnTo>
                    <a:pt x="67308" y="33918"/>
                  </a:lnTo>
                  <a:lnTo>
                    <a:pt x="74905" y="26320"/>
                  </a:lnTo>
                  <a:lnTo>
                    <a:pt x="74905" y="23742"/>
                  </a:lnTo>
                  <a:close/>
                </a:path>
                <a:path w="438150" h="577214">
                  <a:moveTo>
                    <a:pt x="197395" y="0"/>
                  </a:moveTo>
                  <a:lnTo>
                    <a:pt x="183782" y="0"/>
                  </a:lnTo>
                  <a:lnTo>
                    <a:pt x="176188" y="7597"/>
                  </a:lnTo>
                  <a:lnTo>
                    <a:pt x="176188" y="26320"/>
                  </a:lnTo>
                  <a:lnTo>
                    <a:pt x="183782" y="33918"/>
                  </a:lnTo>
                  <a:lnTo>
                    <a:pt x="197395" y="33918"/>
                  </a:lnTo>
                  <a:lnTo>
                    <a:pt x="202454" y="33748"/>
                  </a:lnTo>
                  <a:lnTo>
                    <a:pt x="206901" y="30900"/>
                  </a:lnTo>
                  <a:lnTo>
                    <a:pt x="207567" y="29708"/>
                  </a:lnTo>
                  <a:lnTo>
                    <a:pt x="209254" y="26320"/>
                  </a:lnTo>
                  <a:lnTo>
                    <a:pt x="209271" y="23742"/>
                  </a:lnTo>
                  <a:lnTo>
                    <a:pt x="240182" y="23742"/>
                  </a:lnTo>
                  <a:lnTo>
                    <a:pt x="237740" y="20126"/>
                  </a:lnTo>
                  <a:lnTo>
                    <a:pt x="226959" y="12856"/>
                  </a:lnTo>
                  <a:lnTo>
                    <a:pt x="213763" y="10175"/>
                  </a:lnTo>
                  <a:lnTo>
                    <a:pt x="209271" y="10175"/>
                  </a:lnTo>
                  <a:lnTo>
                    <a:pt x="209271" y="8920"/>
                  </a:lnTo>
                  <a:lnTo>
                    <a:pt x="207629" y="3697"/>
                  </a:lnTo>
                  <a:lnTo>
                    <a:pt x="202854" y="135"/>
                  </a:lnTo>
                  <a:lnTo>
                    <a:pt x="1973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429759" y="2253495"/>
              <a:ext cx="438150" cy="577215"/>
            </a:xfrm>
            <a:custGeom>
              <a:avLst/>
              <a:gdLst/>
              <a:ahLst/>
              <a:cxnLst/>
              <a:rect l="l" t="t" r="r" b="b"/>
              <a:pathLst>
                <a:path w="438150" h="577214">
                  <a:moveTo>
                    <a:pt x="437693" y="213686"/>
                  </a:moveTo>
                  <a:lnTo>
                    <a:pt x="432401" y="187283"/>
                  </a:lnTo>
                  <a:lnTo>
                    <a:pt x="417885" y="165704"/>
                  </a:lnTo>
                  <a:lnTo>
                    <a:pt x="396333" y="151139"/>
                  </a:lnTo>
                  <a:lnTo>
                    <a:pt x="369933" y="145781"/>
                  </a:lnTo>
                  <a:lnTo>
                    <a:pt x="343506" y="151070"/>
                  </a:lnTo>
                  <a:lnTo>
                    <a:pt x="321917" y="165581"/>
                  </a:lnTo>
                  <a:lnTo>
                    <a:pt x="307345" y="187125"/>
                  </a:lnTo>
                  <a:lnTo>
                    <a:pt x="301970" y="213516"/>
                  </a:lnTo>
                  <a:lnTo>
                    <a:pt x="306302" y="237470"/>
                  </a:lnTo>
                  <a:lnTo>
                    <a:pt x="318354" y="257806"/>
                  </a:lnTo>
                  <a:lnTo>
                    <a:pt x="336635" y="272788"/>
                  </a:lnTo>
                  <a:lnTo>
                    <a:pt x="359652" y="280681"/>
                  </a:lnTo>
                  <a:lnTo>
                    <a:pt x="359652" y="444338"/>
                  </a:lnTo>
                  <a:lnTo>
                    <a:pt x="350855" y="487906"/>
                  </a:lnTo>
                  <a:lnTo>
                    <a:pt x="326862" y="523484"/>
                  </a:lnTo>
                  <a:lnTo>
                    <a:pt x="291271" y="547472"/>
                  </a:lnTo>
                  <a:lnTo>
                    <a:pt x="247680" y="556268"/>
                  </a:lnTo>
                  <a:lnTo>
                    <a:pt x="204103" y="547472"/>
                  </a:lnTo>
                  <a:lnTo>
                    <a:pt x="168516" y="523484"/>
                  </a:lnTo>
                  <a:lnTo>
                    <a:pt x="144521" y="487906"/>
                  </a:lnTo>
                  <a:lnTo>
                    <a:pt x="135722" y="444338"/>
                  </a:lnTo>
                  <a:lnTo>
                    <a:pt x="135722" y="359026"/>
                  </a:lnTo>
                  <a:lnTo>
                    <a:pt x="181206" y="346429"/>
                  </a:lnTo>
                  <a:lnTo>
                    <a:pt x="217790" y="319022"/>
                  </a:lnTo>
                  <a:lnTo>
                    <a:pt x="242178" y="280370"/>
                  </a:lnTo>
                  <a:lnTo>
                    <a:pt x="251073" y="234037"/>
                  </a:lnTo>
                  <a:lnTo>
                    <a:pt x="251073" y="231154"/>
                  </a:lnTo>
                  <a:lnTo>
                    <a:pt x="249852" y="228406"/>
                  </a:lnTo>
                  <a:lnTo>
                    <a:pt x="247680" y="226507"/>
                  </a:lnTo>
                  <a:lnTo>
                    <a:pt x="247680" y="44093"/>
                  </a:lnTo>
                  <a:lnTo>
                    <a:pt x="245013" y="30900"/>
                  </a:lnTo>
                  <a:lnTo>
                    <a:pt x="237740" y="20126"/>
                  </a:lnTo>
                  <a:lnTo>
                    <a:pt x="226959" y="12856"/>
                  </a:lnTo>
                  <a:lnTo>
                    <a:pt x="213763" y="10175"/>
                  </a:lnTo>
                  <a:lnTo>
                    <a:pt x="209271" y="10175"/>
                  </a:lnTo>
                  <a:lnTo>
                    <a:pt x="209271" y="8920"/>
                  </a:lnTo>
                  <a:lnTo>
                    <a:pt x="207629" y="3697"/>
                  </a:lnTo>
                  <a:lnTo>
                    <a:pt x="202854" y="135"/>
                  </a:lnTo>
                  <a:lnTo>
                    <a:pt x="197395" y="0"/>
                  </a:lnTo>
                  <a:lnTo>
                    <a:pt x="193154" y="0"/>
                  </a:lnTo>
                  <a:lnTo>
                    <a:pt x="183782" y="0"/>
                  </a:lnTo>
                  <a:lnTo>
                    <a:pt x="176188" y="7597"/>
                  </a:lnTo>
                  <a:lnTo>
                    <a:pt x="176188" y="16959"/>
                  </a:lnTo>
                  <a:lnTo>
                    <a:pt x="176188" y="26320"/>
                  </a:lnTo>
                  <a:lnTo>
                    <a:pt x="183782" y="33918"/>
                  </a:lnTo>
                  <a:lnTo>
                    <a:pt x="193154" y="33918"/>
                  </a:lnTo>
                  <a:lnTo>
                    <a:pt x="197395" y="33918"/>
                  </a:lnTo>
                  <a:lnTo>
                    <a:pt x="202454" y="33748"/>
                  </a:lnTo>
                  <a:lnTo>
                    <a:pt x="207008" y="30831"/>
                  </a:lnTo>
                  <a:lnTo>
                    <a:pt x="209271" y="26286"/>
                  </a:lnTo>
                  <a:lnTo>
                    <a:pt x="209271" y="23742"/>
                  </a:lnTo>
                  <a:lnTo>
                    <a:pt x="213763" y="23742"/>
                  </a:lnTo>
                  <a:lnTo>
                    <a:pt x="221689" y="25343"/>
                  </a:lnTo>
                  <a:lnTo>
                    <a:pt x="228155" y="29708"/>
                  </a:lnTo>
                  <a:lnTo>
                    <a:pt x="232511" y="36177"/>
                  </a:lnTo>
                  <a:lnTo>
                    <a:pt x="234108" y="44093"/>
                  </a:lnTo>
                  <a:lnTo>
                    <a:pt x="234108" y="226507"/>
                  </a:lnTo>
                  <a:lnTo>
                    <a:pt x="231970" y="228406"/>
                  </a:lnTo>
                  <a:lnTo>
                    <a:pt x="230749" y="231154"/>
                  </a:lnTo>
                  <a:lnTo>
                    <a:pt x="222451" y="274967"/>
                  </a:lnTo>
                  <a:lnTo>
                    <a:pt x="199914" y="308392"/>
                  </a:lnTo>
                  <a:lnTo>
                    <a:pt x="166484" y="330927"/>
                  </a:lnTo>
                  <a:lnTo>
                    <a:pt x="125543" y="339191"/>
                  </a:lnTo>
                  <a:lnTo>
                    <a:pt x="84600" y="330927"/>
                  </a:lnTo>
                  <a:lnTo>
                    <a:pt x="51166" y="308392"/>
                  </a:lnTo>
                  <a:lnTo>
                    <a:pt x="28624" y="274967"/>
                  </a:lnTo>
                  <a:lnTo>
                    <a:pt x="20358" y="234037"/>
                  </a:lnTo>
                  <a:lnTo>
                    <a:pt x="20351" y="231154"/>
                  </a:lnTo>
                  <a:lnTo>
                    <a:pt x="19119" y="228406"/>
                  </a:lnTo>
                  <a:lnTo>
                    <a:pt x="16965" y="226507"/>
                  </a:lnTo>
                  <a:lnTo>
                    <a:pt x="16965" y="44093"/>
                  </a:lnTo>
                  <a:lnTo>
                    <a:pt x="18565" y="36177"/>
                  </a:lnTo>
                  <a:lnTo>
                    <a:pt x="22927" y="29708"/>
                  </a:lnTo>
                  <a:lnTo>
                    <a:pt x="29398" y="25343"/>
                  </a:lnTo>
                  <a:lnTo>
                    <a:pt x="37323" y="23742"/>
                  </a:lnTo>
                  <a:lnTo>
                    <a:pt x="41823" y="23742"/>
                  </a:lnTo>
                  <a:lnTo>
                    <a:pt x="41823" y="26286"/>
                  </a:lnTo>
                  <a:lnTo>
                    <a:pt x="43848" y="31035"/>
                  </a:lnTo>
                  <a:lnTo>
                    <a:pt x="48551" y="34054"/>
                  </a:lnTo>
                  <a:lnTo>
                    <a:pt x="53698" y="33918"/>
                  </a:lnTo>
                  <a:lnTo>
                    <a:pt x="57940" y="33918"/>
                  </a:lnTo>
                  <a:lnTo>
                    <a:pt x="67308" y="33918"/>
                  </a:lnTo>
                  <a:lnTo>
                    <a:pt x="74905" y="26320"/>
                  </a:lnTo>
                  <a:lnTo>
                    <a:pt x="74905" y="16959"/>
                  </a:lnTo>
                  <a:lnTo>
                    <a:pt x="74905" y="7597"/>
                  </a:lnTo>
                  <a:lnTo>
                    <a:pt x="67308" y="0"/>
                  </a:lnTo>
                  <a:lnTo>
                    <a:pt x="57940" y="0"/>
                  </a:lnTo>
                  <a:lnTo>
                    <a:pt x="53698" y="0"/>
                  </a:lnTo>
                  <a:lnTo>
                    <a:pt x="48239" y="135"/>
                  </a:lnTo>
                  <a:lnTo>
                    <a:pt x="43461" y="3697"/>
                  </a:lnTo>
                  <a:lnTo>
                    <a:pt x="41823" y="8920"/>
                  </a:lnTo>
                  <a:lnTo>
                    <a:pt x="41823" y="10175"/>
                  </a:lnTo>
                  <a:lnTo>
                    <a:pt x="37323" y="10175"/>
                  </a:lnTo>
                  <a:lnTo>
                    <a:pt x="24123" y="12856"/>
                  </a:lnTo>
                  <a:lnTo>
                    <a:pt x="13342" y="20126"/>
                  </a:lnTo>
                  <a:lnTo>
                    <a:pt x="6069" y="30900"/>
                  </a:lnTo>
                  <a:lnTo>
                    <a:pt x="3393" y="44093"/>
                  </a:lnTo>
                  <a:lnTo>
                    <a:pt x="3393" y="226507"/>
                  </a:lnTo>
                  <a:lnTo>
                    <a:pt x="1241" y="228406"/>
                  </a:lnTo>
                  <a:lnTo>
                    <a:pt x="6" y="231154"/>
                  </a:lnTo>
                  <a:lnTo>
                    <a:pt x="0" y="234037"/>
                  </a:lnTo>
                  <a:lnTo>
                    <a:pt x="8910" y="280369"/>
                  </a:lnTo>
                  <a:lnTo>
                    <a:pt x="33301" y="319021"/>
                  </a:lnTo>
                  <a:lnTo>
                    <a:pt x="69883" y="346427"/>
                  </a:lnTo>
                  <a:lnTo>
                    <a:pt x="115364" y="359026"/>
                  </a:lnTo>
                  <a:lnTo>
                    <a:pt x="115364" y="444338"/>
                  </a:lnTo>
                  <a:lnTo>
                    <a:pt x="122110" y="486149"/>
                  </a:lnTo>
                  <a:lnTo>
                    <a:pt x="140895" y="522461"/>
                  </a:lnTo>
                  <a:lnTo>
                    <a:pt x="169539" y="551097"/>
                  </a:lnTo>
                  <a:lnTo>
                    <a:pt x="205861" y="569876"/>
                  </a:lnTo>
                  <a:lnTo>
                    <a:pt x="247680" y="576620"/>
                  </a:lnTo>
                  <a:lnTo>
                    <a:pt x="289508" y="569876"/>
                  </a:lnTo>
                  <a:lnTo>
                    <a:pt x="325834" y="551097"/>
                  </a:lnTo>
                  <a:lnTo>
                    <a:pt x="354479" y="522461"/>
                  </a:lnTo>
                  <a:lnTo>
                    <a:pt x="373264" y="486149"/>
                  </a:lnTo>
                  <a:lnTo>
                    <a:pt x="380010" y="444338"/>
                  </a:lnTo>
                  <a:lnTo>
                    <a:pt x="380010" y="280681"/>
                  </a:lnTo>
                  <a:lnTo>
                    <a:pt x="403004" y="272791"/>
                  </a:lnTo>
                  <a:lnTo>
                    <a:pt x="421270" y="257852"/>
                  </a:lnTo>
                  <a:lnTo>
                    <a:pt x="433327" y="237580"/>
                  </a:lnTo>
                  <a:lnTo>
                    <a:pt x="437693" y="213686"/>
                  </a:lnTo>
                  <a:close/>
                </a:path>
              </a:pathLst>
            </a:custGeom>
            <a:ln w="12586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739110" y="2406652"/>
              <a:ext cx="120995" cy="120955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4881596" y="2105036"/>
              <a:ext cx="542925" cy="452755"/>
            </a:xfrm>
            <a:custGeom>
              <a:avLst/>
              <a:gdLst/>
              <a:ahLst/>
              <a:cxnLst/>
              <a:rect l="l" t="t" r="r" b="b"/>
              <a:pathLst>
                <a:path w="542925" h="452755">
                  <a:moveTo>
                    <a:pt x="515733" y="74230"/>
                  </a:moveTo>
                  <a:lnTo>
                    <a:pt x="27144" y="74230"/>
                  </a:lnTo>
                  <a:lnTo>
                    <a:pt x="16592" y="76373"/>
                  </a:lnTo>
                  <a:lnTo>
                    <a:pt x="7974" y="82170"/>
                  </a:lnTo>
                  <a:lnTo>
                    <a:pt x="2155" y="90756"/>
                  </a:lnTo>
                  <a:lnTo>
                    <a:pt x="0" y="101260"/>
                  </a:lnTo>
                  <a:lnTo>
                    <a:pt x="0" y="425727"/>
                  </a:lnTo>
                  <a:lnTo>
                    <a:pt x="2155" y="436232"/>
                  </a:lnTo>
                  <a:lnTo>
                    <a:pt x="7974" y="444813"/>
                  </a:lnTo>
                  <a:lnTo>
                    <a:pt x="16592" y="450608"/>
                  </a:lnTo>
                  <a:lnTo>
                    <a:pt x="27144" y="452757"/>
                  </a:lnTo>
                  <a:lnTo>
                    <a:pt x="515733" y="452757"/>
                  </a:lnTo>
                  <a:lnTo>
                    <a:pt x="526297" y="450608"/>
                  </a:lnTo>
                  <a:lnTo>
                    <a:pt x="534917" y="444813"/>
                  </a:lnTo>
                  <a:lnTo>
                    <a:pt x="538692" y="439242"/>
                  </a:lnTo>
                  <a:lnTo>
                    <a:pt x="19649" y="439242"/>
                  </a:lnTo>
                  <a:lnTo>
                    <a:pt x="13572" y="433191"/>
                  </a:lnTo>
                  <a:lnTo>
                    <a:pt x="13572" y="93793"/>
                  </a:lnTo>
                  <a:lnTo>
                    <a:pt x="19649" y="87745"/>
                  </a:lnTo>
                  <a:lnTo>
                    <a:pt x="538693" y="87745"/>
                  </a:lnTo>
                  <a:lnTo>
                    <a:pt x="534917" y="82170"/>
                  </a:lnTo>
                  <a:lnTo>
                    <a:pt x="526297" y="76373"/>
                  </a:lnTo>
                  <a:lnTo>
                    <a:pt x="515733" y="74230"/>
                  </a:lnTo>
                  <a:close/>
                </a:path>
                <a:path w="542925" h="452755">
                  <a:moveTo>
                    <a:pt x="538693" y="87745"/>
                  </a:moveTo>
                  <a:lnTo>
                    <a:pt x="523232" y="87745"/>
                  </a:lnTo>
                  <a:lnTo>
                    <a:pt x="529306" y="93793"/>
                  </a:lnTo>
                  <a:lnTo>
                    <a:pt x="529306" y="433191"/>
                  </a:lnTo>
                  <a:lnTo>
                    <a:pt x="523232" y="439242"/>
                  </a:lnTo>
                  <a:lnTo>
                    <a:pt x="538692" y="439242"/>
                  </a:lnTo>
                  <a:lnTo>
                    <a:pt x="540731" y="436232"/>
                  </a:lnTo>
                  <a:lnTo>
                    <a:pt x="542878" y="425727"/>
                  </a:lnTo>
                  <a:lnTo>
                    <a:pt x="542878" y="101260"/>
                  </a:lnTo>
                  <a:lnTo>
                    <a:pt x="540731" y="90756"/>
                  </a:lnTo>
                  <a:lnTo>
                    <a:pt x="538693" y="87745"/>
                  </a:lnTo>
                  <a:close/>
                </a:path>
                <a:path w="542925" h="452755">
                  <a:moveTo>
                    <a:pt x="325721" y="0"/>
                  </a:moveTo>
                  <a:lnTo>
                    <a:pt x="217156" y="0"/>
                  </a:lnTo>
                  <a:lnTo>
                    <a:pt x="203956" y="2670"/>
                  </a:lnTo>
                  <a:lnTo>
                    <a:pt x="193175" y="9912"/>
                  </a:lnTo>
                  <a:lnTo>
                    <a:pt x="185902" y="20644"/>
                  </a:lnTo>
                  <a:lnTo>
                    <a:pt x="183226" y="33787"/>
                  </a:lnTo>
                  <a:lnTo>
                    <a:pt x="183226" y="74230"/>
                  </a:lnTo>
                  <a:lnTo>
                    <a:pt x="196798" y="74230"/>
                  </a:lnTo>
                  <a:lnTo>
                    <a:pt x="196798" y="33787"/>
                  </a:lnTo>
                  <a:lnTo>
                    <a:pt x="198398" y="25901"/>
                  </a:lnTo>
                  <a:lnTo>
                    <a:pt x="202760" y="19457"/>
                  </a:lnTo>
                  <a:lnTo>
                    <a:pt x="209231" y="15109"/>
                  </a:lnTo>
                  <a:lnTo>
                    <a:pt x="217156" y="13514"/>
                  </a:lnTo>
                  <a:lnTo>
                    <a:pt x="352152" y="13514"/>
                  </a:lnTo>
                  <a:lnTo>
                    <a:pt x="349710" y="9912"/>
                  </a:lnTo>
                  <a:lnTo>
                    <a:pt x="338924" y="2670"/>
                  </a:lnTo>
                  <a:lnTo>
                    <a:pt x="325721" y="0"/>
                  </a:lnTo>
                  <a:close/>
                </a:path>
                <a:path w="542925" h="452755">
                  <a:moveTo>
                    <a:pt x="352152" y="13514"/>
                  </a:moveTo>
                  <a:lnTo>
                    <a:pt x="325721" y="13514"/>
                  </a:lnTo>
                  <a:lnTo>
                    <a:pt x="333655" y="15109"/>
                  </a:lnTo>
                  <a:lnTo>
                    <a:pt x="340125" y="19457"/>
                  </a:lnTo>
                  <a:lnTo>
                    <a:pt x="344483" y="25901"/>
                  </a:lnTo>
                  <a:lnTo>
                    <a:pt x="346080" y="33787"/>
                  </a:lnTo>
                  <a:lnTo>
                    <a:pt x="346080" y="74230"/>
                  </a:lnTo>
                  <a:lnTo>
                    <a:pt x="359652" y="74230"/>
                  </a:lnTo>
                  <a:lnTo>
                    <a:pt x="359652" y="33787"/>
                  </a:lnTo>
                  <a:lnTo>
                    <a:pt x="356984" y="20644"/>
                  </a:lnTo>
                  <a:lnTo>
                    <a:pt x="352152" y="135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881596" y="2105036"/>
              <a:ext cx="542925" cy="452755"/>
            </a:xfrm>
            <a:custGeom>
              <a:avLst/>
              <a:gdLst/>
              <a:ahLst/>
              <a:cxnLst/>
              <a:rect l="l" t="t" r="r" b="b"/>
              <a:pathLst>
                <a:path w="542925" h="452755">
                  <a:moveTo>
                    <a:pt x="515733" y="74230"/>
                  </a:moveTo>
                  <a:lnTo>
                    <a:pt x="359652" y="74230"/>
                  </a:lnTo>
                  <a:lnTo>
                    <a:pt x="359652" y="33787"/>
                  </a:lnTo>
                  <a:lnTo>
                    <a:pt x="356984" y="20644"/>
                  </a:lnTo>
                  <a:lnTo>
                    <a:pt x="349710" y="9912"/>
                  </a:lnTo>
                  <a:lnTo>
                    <a:pt x="338924" y="2670"/>
                  </a:lnTo>
                  <a:lnTo>
                    <a:pt x="325721" y="0"/>
                  </a:lnTo>
                  <a:lnTo>
                    <a:pt x="217156" y="0"/>
                  </a:lnTo>
                  <a:lnTo>
                    <a:pt x="203956" y="2670"/>
                  </a:lnTo>
                  <a:lnTo>
                    <a:pt x="193175" y="9912"/>
                  </a:lnTo>
                  <a:lnTo>
                    <a:pt x="185902" y="20644"/>
                  </a:lnTo>
                  <a:lnTo>
                    <a:pt x="183226" y="33787"/>
                  </a:lnTo>
                  <a:lnTo>
                    <a:pt x="183226" y="74230"/>
                  </a:lnTo>
                  <a:lnTo>
                    <a:pt x="27144" y="74230"/>
                  </a:lnTo>
                  <a:lnTo>
                    <a:pt x="16592" y="76373"/>
                  </a:lnTo>
                  <a:lnTo>
                    <a:pt x="7974" y="82170"/>
                  </a:lnTo>
                  <a:lnTo>
                    <a:pt x="2155" y="90756"/>
                  </a:lnTo>
                  <a:lnTo>
                    <a:pt x="0" y="101260"/>
                  </a:lnTo>
                  <a:lnTo>
                    <a:pt x="0" y="425727"/>
                  </a:lnTo>
                  <a:lnTo>
                    <a:pt x="2155" y="436232"/>
                  </a:lnTo>
                  <a:lnTo>
                    <a:pt x="7974" y="444813"/>
                  </a:lnTo>
                  <a:lnTo>
                    <a:pt x="16592" y="450608"/>
                  </a:lnTo>
                  <a:lnTo>
                    <a:pt x="27144" y="452757"/>
                  </a:lnTo>
                  <a:lnTo>
                    <a:pt x="515733" y="452757"/>
                  </a:lnTo>
                  <a:lnTo>
                    <a:pt x="526297" y="450608"/>
                  </a:lnTo>
                  <a:lnTo>
                    <a:pt x="534917" y="444813"/>
                  </a:lnTo>
                  <a:lnTo>
                    <a:pt x="540731" y="436232"/>
                  </a:lnTo>
                  <a:lnTo>
                    <a:pt x="542878" y="425727"/>
                  </a:lnTo>
                  <a:lnTo>
                    <a:pt x="542878" y="101260"/>
                  </a:lnTo>
                  <a:lnTo>
                    <a:pt x="540731" y="90756"/>
                  </a:lnTo>
                  <a:lnTo>
                    <a:pt x="534917" y="82170"/>
                  </a:lnTo>
                  <a:lnTo>
                    <a:pt x="526297" y="76373"/>
                  </a:lnTo>
                  <a:lnTo>
                    <a:pt x="515733" y="74230"/>
                  </a:lnTo>
                  <a:close/>
                </a:path>
              </a:pathLst>
            </a:custGeom>
            <a:ln w="12557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72123" y="2112280"/>
              <a:ext cx="161824" cy="73225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4895169" y="2192782"/>
              <a:ext cx="516255" cy="351790"/>
            </a:xfrm>
            <a:custGeom>
              <a:avLst/>
              <a:gdLst/>
              <a:ahLst/>
              <a:cxnLst/>
              <a:rect l="l" t="t" r="r" b="b"/>
              <a:pathLst>
                <a:path w="516254" h="351789">
                  <a:moveTo>
                    <a:pt x="515733" y="337981"/>
                  </a:moveTo>
                  <a:lnTo>
                    <a:pt x="515733" y="345445"/>
                  </a:lnTo>
                  <a:lnTo>
                    <a:pt x="509660" y="351496"/>
                  </a:lnTo>
                  <a:lnTo>
                    <a:pt x="502161" y="351496"/>
                  </a:lnTo>
                  <a:lnTo>
                    <a:pt x="13572" y="351496"/>
                  </a:lnTo>
                  <a:lnTo>
                    <a:pt x="6076" y="351496"/>
                  </a:lnTo>
                  <a:lnTo>
                    <a:pt x="0" y="345445"/>
                  </a:lnTo>
                  <a:lnTo>
                    <a:pt x="0" y="337981"/>
                  </a:lnTo>
                  <a:lnTo>
                    <a:pt x="0" y="13514"/>
                  </a:lnTo>
                  <a:lnTo>
                    <a:pt x="0" y="6047"/>
                  </a:lnTo>
                  <a:lnTo>
                    <a:pt x="6076" y="0"/>
                  </a:lnTo>
                  <a:lnTo>
                    <a:pt x="13572" y="0"/>
                  </a:lnTo>
                  <a:lnTo>
                    <a:pt x="502161" y="0"/>
                  </a:lnTo>
                  <a:lnTo>
                    <a:pt x="509660" y="0"/>
                  </a:lnTo>
                  <a:lnTo>
                    <a:pt x="515733" y="6047"/>
                  </a:lnTo>
                  <a:lnTo>
                    <a:pt x="515733" y="13514"/>
                  </a:lnTo>
                  <a:lnTo>
                    <a:pt x="515733" y="337981"/>
                  </a:lnTo>
                  <a:close/>
                </a:path>
              </a:pathLst>
            </a:custGeom>
            <a:ln w="12552">
              <a:solidFill>
                <a:srgbClr val="053C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42472" y="2260935"/>
              <a:ext cx="221106" cy="215292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4880610" y="2612390"/>
              <a:ext cx="1648460" cy="154940"/>
            </a:xfrm>
            <a:custGeom>
              <a:avLst/>
              <a:gdLst/>
              <a:ahLst/>
              <a:cxnLst/>
              <a:rect l="l" t="t" r="r" b="b"/>
              <a:pathLst>
                <a:path w="1648459" h="154939">
                  <a:moveTo>
                    <a:pt x="1648460" y="0"/>
                  </a:moveTo>
                  <a:lnTo>
                    <a:pt x="0" y="0"/>
                  </a:lnTo>
                  <a:lnTo>
                    <a:pt x="0" y="17525"/>
                  </a:lnTo>
                  <a:lnTo>
                    <a:pt x="813942" y="17525"/>
                  </a:lnTo>
                  <a:lnTo>
                    <a:pt x="813942" y="22732"/>
                  </a:lnTo>
                  <a:lnTo>
                    <a:pt x="659129" y="22732"/>
                  </a:lnTo>
                  <a:lnTo>
                    <a:pt x="824229" y="154939"/>
                  </a:lnTo>
                  <a:lnTo>
                    <a:pt x="989329" y="22732"/>
                  </a:lnTo>
                  <a:lnTo>
                    <a:pt x="834516" y="22732"/>
                  </a:lnTo>
                  <a:lnTo>
                    <a:pt x="834516" y="17525"/>
                  </a:lnTo>
                  <a:lnTo>
                    <a:pt x="1648460" y="17525"/>
                  </a:lnTo>
                  <a:lnTo>
                    <a:pt x="1648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80610" y="2612390"/>
              <a:ext cx="1648460" cy="154940"/>
            </a:xfrm>
            <a:custGeom>
              <a:avLst/>
              <a:gdLst/>
              <a:ahLst/>
              <a:cxnLst/>
              <a:rect l="l" t="t" r="r" b="b"/>
              <a:pathLst>
                <a:path w="1648459" h="154939">
                  <a:moveTo>
                    <a:pt x="0" y="0"/>
                  </a:moveTo>
                  <a:lnTo>
                    <a:pt x="1648460" y="0"/>
                  </a:lnTo>
                  <a:lnTo>
                    <a:pt x="1648460" y="17525"/>
                  </a:lnTo>
                  <a:lnTo>
                    <a:pt x="834516" y="17525"/>
                  </a:lnTo>
                  <a:lnTo>
                    <a:pt x="834516" y="22732"/>
                  </a:lnTo>
                  <a:lnTo>
                    <a:pt x="989329" y="22732"/>
                  </a:lnTo>
                  <a:lnTo>
                    <a:pt x="824229" y="154939"/>
                  </a:lnTo>
                  <a:lnTo>
                    <a:pt x="659129" y="22732"/>
                  </a:lnTo>
                  <a:lnTo>
                    <a:pt x="813942" y="22732"/>
                  </a:lnTo>
                  <a:lnTo>
                    <a:pt x="813942" y="17525"/>
                  </a:lnTo>
                  <a:lnTo>
                    <a:pt x="0" y="1752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4658740" y="2740025"/>
            <a:ext cx="18326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40" dirty="0">
                <a:solidFill>
                  <a:srgbClr val="C00000"/>
                </a:solidFill>
                <a:latin typeface="Lucida Sans"/>
                <a:cs typeface="Lucida Sans"/>
              </a:rPr>
              <a:t>(Part</a:t>
            </a:r>
            <a:r>
              <a:rPr sz="1200" i="1" spc="-125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200" i="1" spc="-20" dirty="0">
                <a:solidFill>
                  <a:srgbClr val="C00000"/>
                </a:solidFill>
                <a:latin typeface="Lucida Sans"/>
                <a:cs typeface="Lucida Sans"/>
              </a:rPr>
              <a:t>A,</a:t>
            </a:r>
            <a:r>
              <a:rPr sz="1200" i="1" spc="-100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200" i="1" spc="-35" dirty="0">
                <a:solidFill>
                  <a:srgbClr val="C00000"/>
                </a:solidFill>
                <a:latin typeface="Lucida Sans"/>
                <a:cs typeface="Lucida Sans"/>
              </a:rPr>
              <a:t>Part</a:t>
            </a:r>
            <a:r>
              <a:rPr sz="1200" i="1" spc="-120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Lucida Sans"/>
                <a:cs typeface="Lucida Sans"/>
              </a:rPr>
              <a:t>B</a:t>
            </a:r>
            <a:r>
              <a:rPr sz="1200" i="1" spc="-75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200" i="1" spc="-40" dirty="0">
                <a:solidFill>
                  <a:srgbClr val="C00000"/>
                </a:solidFill>
                <a:latin typeface="Lucida Sans"/>
                <a:cs typeface="Lucida Sans"/>
              </a:rPr>
              <a:t>and</a:t>
            </a:r>
            <a:r>
              <a:rPr sz="1200" i="1" spc="-95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200" i="1" spc="-40" dirty="0">
                <a:solidFill>
                  <a:srgbClr val="C00000"/>
                </a:solidFill>
                <a:latin typeface="Lucida Sans"/>
                <a:cs typeface="Lucida Sans"/>
              </a:rPr>
              <a:t>Part</a:t>
            </a:r>
            <a:r>
              <a:rPr sz="1200" i="1" spc="-100" dirty="0">
                <a:solidFill>
                  <a:srgbClr val="C00000"/>
                </a:solidFill>
                <a:latin typeface="Lucida Sans"/>
                <a:cs typeface="Lucida Sans"/>
              </a:rPr>
              <a:t> </a:t>
            </a:r>
            <a:r>
              <a:rPr sz="1200" i="1" spc="-25" dirty="0">
                <a:solidFill>
                  <a:srgbClr val="C00000"/>
                </a:solidFill>
                <a:latin typeface="Lucida Sans"/>
                <a:cs typeface="Lucida Sans"/>
              </a:rPr>
              <a:t>D)</a:t>
            </a:r>
            <a:endParaRPr sz="1200">
              <a:latin typeface="Lucida Sans"/>
              <a:cs typeface="Lucida Sans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4477511" y="2364727"/>
            <a:ext cx="2368550" cy="876935"/>
            <a:chOff x="4477511" y="2364727"/>
            <a:chExt cx="2368550" cy="876935"/>
          </a:xfrm>
        </p:grpSpPr>
        <p:pic>
          <p:nvPicPr>
            <p:cNvPr id="117" name="object 11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87151" y="3007727"/>
              <a:ext cx="242769" cy="203499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578640" y="2990019"/>
              <a:ext cx="193637" cy="251028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986969" y="2991945"/>
              <a:ext cx="175245" cy="234212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477511" y="2806954"/>
              <a:ext cx="142367" cy="8585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400039" y="2364727"/>
              <a:ext cx="1445514" cy="419366"/>
            </a:xfrm>
            <a:prstGeom prst="rect">
              <a:avLst/>
            </a:prstGeom>
          </p:spPr>
        </p:pic>
      </p:grpSp>
      <p:sp>
        <p:nvSpPr>
          <p:cNvPr id="122" name="object 122"/>
          <p:cNvSpPr txBox="1"/>
          <p:nvPr/>
        </p:nvSpPr>
        <p:spPr>
          <a:xfrm>
            <a:off x="5486653" y="2068448"/>
            <a:ext cx="1186815" cy="55245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8415" marR="5080" indent="-6350" algn="just">
              <a:lnSpc>
                <a:spcPct val="94100"/>
              </a:lnSpc>
              <a:spcBef>
                <a:spcPts val="185"/>
              </a:spcBef>
            </a:pP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Hospital</a:t>
            </a:r>
            <a:r>
              <a:rPr sz="1200" spc="-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E60"/>
                </a:solidFill>
                <a:latin typeface="Calibri"/>
                <a:cs typeface="Calibri"/>
              </a:rPr>
              <a:t>Insurance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Medical</a:t>
            </a:r>
            <a:r>
              <a:rPr sz="1200" spc="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E60"/>
                </a:solidFill>
                <a:latin typeface="Calibri"/>
                <a:cs typeface="Calibri"/>
              </a:rPr>
              <a:t>Insurance </a:t>
            </a:r>
            <a:r>
              <a:rPr sz="1200" spc="-25" dirty="0">
                <a:solidFill>
                  <a:srgbClr val="042E60"/>
                </a:solidFill>
                <a:latin typeface="Calibri"/>
                <a:cs typeface="Calibri"/>
              </a:rPr>
              <a:t>RX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2522132" y="4372121"/>
            <a:ext cx="558165" cy="758190"/>
            <a:chOff x="2522132" y="4372121"/>
            <a:chExt cx="558165" cy="758190"/>
          </a:xfrm>
        </p:grpSpPr>
        <p:sp>
          <p:nvSpPr>
            <p:cNvPr id="124" name="object 124"/>
            <p:cNvSpPr/>
            <p:nvPr/>
          </p:nvSpPr>
          <p:spPr>
            <a:xfrm>
              <a:off x="2528473" y="4378463"/>
              <a:ext cx="433070" cy="679450"/>
            </a:xfrm>
            <a:custGeom>
              <a:avLst/>
              <a:gdLst/>
              <a:ahLst/>
              <a:cxnLst/>
              <a:rect l="l" t="t" r="r" b="b"/>
              <a:pathLst>
                <a:path w="433069" h="679450">
                  <a:moveTo>
                    <a:pt x="94063" y="122576"/>
                  </a:moveTo>
                  <a:lnTo>
                    <a:pt x="75250" y="122576"/>
                  </a:lnTo>
                  <a:lnTo>
                    <a:pt x="75250" y="160292"/>
                  </a:lnTo>
                  <a:lnTo>
                    <a:pt x="47031" y="160292"/>
                  </a:lnTo>
                  <a:lnTo>
                    <a:pt x="28731" y="164019"/>
                  </a:lnTo>
                  <a:lnTo>
                    <a:pt x="13787" y="174123"/>
                  </a:lnTo>
                  <a:lnTo>
                    <a:pt x="3707" y="189099"/>
                  </a:lnTo>
                  <a:lnTo>
                    <a:pt x="0" y="207437"/>
                  </a:lnTo>
                  <a:lnTo>
                    <a:pt x="0" y="631751"/>
                  </a:lnTo>
                  <a:lnTo>
                    <a:pt x="3709" y="650092"/>
                  </a:lnTo>
                  <a:lnTo>
                    <a:pt x="13790" y="665070"/>
                  </a:lnTo>
                  <a:lnTo>
                    <a:pt x="28734" y="675175"/>
                  </a:lnTo>
                  <a:lnTo>
                    <a:pt x="47031" y="678896"/>
                  </a:lnTo>
                  <a:lnTo>
                    <a:pt x="216589" y="678896"/>
                  </a:lnTo>
                  <a:lnTo>
                    <a:pt x="216505" y="677246"/>
                  </a:lnTo>
                  <a:lnTo>
                    <a:pt x="216335" y="675615"/>
                  </a:lnTo>
                  <a:lnTo>
                    <a:pt x="216373" y="669288"/>
                  </a:lnTo>
                  <a:lnTo>
                    <a:pt x="216702" y="665070"/>
                  </a:lnTo>
                  <a:lnTo>
                    <a:pt x="216735" y="664639"/>
                  </a:lnTo>
                  <a:lnTo>
                    <a:pt x="217427" y="660038"/>
                  </a:lnTo>
                  <a:lnTo>
                    <a:pt x="47031" y="660038"/>
                  </a:lnTo>
                  <a:lnTo>
                    <a:pt x="36046" y="657815"/>
                  </a:lnTo>
                  <a:lnTo>
                    <a:pt x="27077" y="651752"/>
                  </a:lnTo>
                  <a:lnTo>
                    <a:pt x="21030" y="642760"/>
                  </a:lnTo>
                  <a:lnTo>
                    <a:pt x="18812" y="631751"/>
                  </a:lnTo>
                  <a:lnTo>
                    <a:pt x="18812" y="207437"/>
                  </a:lnTo>
                  <a:lnTo>
                    <a:pt x="21030" y="196434"/>
                  </a:lnTo>
                  <a:lnTo>
                    <a:pt x="27077" y="187442"/>
                  </a:lnTo>
                  <a:lnTo>
                    <a:pt x="36046" y="181376"/>
                  </a:lnTo>
                  <a:lnTo>
                    <a:pt x="47031" y="179150"/>
                  </a:lnTo>
                  <a:lnTo>
                    <a:pt x="87770" y="179150"/>
                  </a:lnTo>
                  <a:lnTo>
                    <a:pt x="93889" y="173304"/>
                  </a:lnTo>
                  <a:lnTo>
                    <a:pt x="94063" y="165667"/>
                  </a:lnTo>
                  <a:lnTo>
                    <a:pt x="94063" y="122576"/>
                  </a:lnTo>
                  <a:close/>
                </a:path>
                <a:path w="433069" h="679450">
                  <a:moveTo>
                    <a:pt x="357421" y="122576"/>
                  </a:moveTo>
                  <a:lnTo>
                    <a:pt x="338608" y="122576"/>
                  </a:lnTo>
                  <a:lnTo>
                    <a:pt x="338596" y="165667"/>
                  </a:lnTo>
                  <a:lnTo>
                    <a:pt x="338467" y="172644"/>
                  </a:lnTo>
                  <a:lnTo>
                    <a:pt x="344487" y="178962"/>
                  </a:lnTo>
                  <a:lnTo>
                    <a:pt x="352106" y="179150"/>
                  </a:lnTo>
                  <a:lnTo>
                    <a:pt x="385640" y="179150"/>
                  </a:lnTo>
                  <a:lnTo>
                    <a:pt x="396636" y="181376"/>
                  </a:lnTo>
                  <a:lnTo>
                    <a:pt x="405605" y="187442"/>
                  </a:lnTo>
                  <a:lnTo>
                    <a:pt x="411645" y="196434"/>
                  </a:lnTo>
                  <a:lnTo>
                    <a:pt x="413859" y="207437"/>
                  </a:lnTo>
                  <a:lnTo>
                    <a:pt x="413859" y="282775"/>
                  </a:lnTo>
                  <a:lnTo>
                    <a:pt x="112875" y="282775"/>
                  </a:lnTo>
                  <a:lnTo>
                    <a:pt x="105553" y="284256"/>
                  </a:lnTo>
                  <a:lnTo>
                    <a:pt x="99573" y="288297"/>
                  </a:lnTo>
                  <a:lnTo>
                    <a:pt x="95541" y="294291"/>
                  </a:lnTo>
                  <a:lnTo>
                    <a:pt x="94063" y="301633"/>
                  </a:lnTo>
                  <a:lnTo>
                    <a:pt x="94063" y="471364"/>
                  </a:lnTo>
                  <a:lnTo>
                    <a:pt x="95541" y="478704"/>
                  </a:lnTo>
                  <a:lnTo>
                    <a:pt x="99573" y="484698"/>
                  </a:lnTo>
                  <a:lnTo>
                    <a:pt x="105553" y="488740"/>
                  </a:lnTo>
                  <a:lnTo>
                    <a:pt x="112875" y="490222"/>
                  </a:lnTo>
                  <a:lnTo>
                    <a:pt x="413859" y="490222"/>
                  </a:lnTo>
                  <a:lnTo>
                    <a:pt x="413859" y="575017"/>
                  </a:lnTo>
                  <a:lnTo>
                    <a:pt x="432671" y="575017"/>
                  </a:lnTo>
                  <a:lnTo>
                    <a:pt x="432671" y="471364"/>
                  </a:lnTo>
                  <a:lnTo>
                    <a:pt x="112875" y="471364"/>
                  </a:lnTo>
                  <a:lnTo>
                    <a:pt x="112875" y="301633"/>
                  </a:lnTo>
                  <a:lnTo>
                    <a:pt x="432671" y="301633"/>
                  </a:lnTo>
                  <a:lnTo>
                    <a:pt x="432671" y="207437"/>
                  </a:lnTo>
                  <a:lnTo>
                    <a:pt x="428974" y="189099"/>
                  </a:lnTo>
                  <a:lnTo>
                    <a:pt x="418891" y="174123"/>
                  </a:lnTo>
                  <a:lnTo>
                    <a:pt x="403941" y="164019"/>
                  </a:lnTo>
                  <a:lnTo>
                    <a:pt x="385640" y="160292"/>
                  </a:lnTo>
                  <a:lnTo>
                    <a:pt x="357421" y="160292"/>
                  </a:lnTo>
                  <a:lnTo>
                    <a:pt x="357421" y="122576"/>
                  </a:lnTo>
                  <a:close/>
                </a:path>
                <a:path w="433069" h="679450">
                  <a:moveTo>
                    <a:pt x="432671" y="301633"/>
                  </a:moveTo>
                  <a:lnTo>
                    <a:pt x="413859" y="301633"/>
                  </a:lnTo>
                  <a:lnTo>
                    <a:pt x="413859" y="471364"/>
                  </a:lnTo>
                  <a:lnTo>
                    <a:pt x="432671" y="471364"/>
                  </a:lnTo>
                  <a:lnTo>
                    <a:pt x="432671" y="301633"/>
                  </a:lnTo>
                  <a:close/>
                </a:path>
                <a:path w="433069" h="679450">
                  <a:moveTo>
                    <a:pt x="87770" y="179150"/>
                  </a:moveTo>
                  <a:lnTo>
                    <a:pt x="79953" y="179150"/>
                  </a:lnTo>
                  <a:lnTo>
                    <a:pt x="87572" y="179339"/>
                  </a:lnTo>
                  <a:lnTo>
                    <a:pt x="87770" y="179150"/>
                  </a:lnTo>
                  <a:close/>
                </a:path>
                <a:path w="433069" h="679450">
                  <a:moveTo>
                    <a:pt x="348015" y="0"/>
                  </a:moveTo>
                  <a:lnTo>
                    <a:pt x="84656" y="0"/>
                  </a:lnTo>
                  <a:lnTo>
                    <a:pt x="66359" y="3726"/>
                  </a:lnTo>
                  <a:lnTo>
                    <a:pt x="51416" y="13831"/>
                  </a:lnTo>
                  <a:lnTo>
                    <a:pt x="41335" y="28806"/>
                  </a:lnTo>
                  <a:lnTo>
                    <a:pt x="37625" y="47144"/>
                  </a:lnTo>
                  <a:lnTo>
                    <a:pt x="37625" y="103718"/>
                  </a:lnTo>
                  <a:lnTo>
                    <a:pt x="38808" y="110875"/>
                  </a:lnTo>
                  <a:lnTo>
                    <a:pt x="42503" y="116807"/>
                  </a:lnTo>
                  <a:lnTo>
                    <a:pt x="48145" y="120909"/>
                  </a:lnTo>
                  <a:lnTo>
                    <a:pt x="55172" y="122576"/>
                  </a:lnTo>
                  <a:lnTo>
                    <a:pt x="376234" y="122576"/>
                  </a:lnTo>
                  <a:lnTo>
                    <a:pt x="383373" y="121407"/>
                  </a:lnTo>
                  <a:lnTo>
                    <a:pt x="389291" y="117709"/>
                  </a:lnTo>
                  <a:lnTo>
                    <a:pt x="393383" y="112048"/>
                  </a:lnTo>
                  <a:lnTo>
                    <a:pt x="395046" y="104991"/>
                  </a:lnTo>
                  <a:lnTo>
                    <a:pt x="395046" y="103718"/>
                  </a:lnTo>
                  <a:lnTo>
                    <a:pt x="56437" y="103718"/>
                  </a:lnTo>
                  <a:lnTo>
                    <a:pt x="56437" y="47144"/>
                  </a:lnTo>
                  <a:lnTo>
                    <a:pt x="58655" y="36141"/>
                  </a:lnTo>
                  <a:lnTo>
                    <a:pt x="64702" y="27149"/>
                  </a:lnTo>
                  <a:lnTo>
                    <a:pt x="73672" y="21083"/>
                  </a:lnTo>
                  <a:lnTo>
                    <a:pt x="84656" y="18857"/>
                  </a:lnTo>
                  <a:lnTo>
                    <a:pt x="384650" y="18857"/>
                  </a:lnTo>
                  <a:lnTo>
                    <a:pt x="381266" y="13831"/>
                  </a:lnTo>
                  <a:lnTo>
                    <a:pt x="366316" y="3726"/>
                  </a:lnTo>
                  <a:lnTo>
                    <a:pt x="348015" y="0"/>
                  </a:lnTo>
                  <a:close/>
                </a:path>
                <a:path w="433069" h="679450">
                  <a:moveTo>
                    <a:pt x="384650" y="18857"/>
                  </a:moveTo>
                  <a:lnTo>
                    <a:pt x="348015" y="18857"/>
                  </a:lnTo>
                  <a:lnTo>
                    <a:pt x="359011" y="21083"/>
                  </a:lnTo>
                  <a:lnTo>
                    <a:pt x="367980" y="27149"/>
                  </a:lnTo>
                  <a:lnTo>
                    <a:pt x="374020" y="36141"/>
                  </a:lnTo>
                  <a:lnTo>
                    <a:pt x="376234" y="47144"/>
                  </a:lnTo>
                  <a:lnTo>
                    <a:pt x="376234" y="103718"/>
                  </a:lnTo>
                  <a:lnTo>
                    <a:pt x="395046" y="103718"/>
                  </a:lnTo>
                  <a:lnTo>
                    <a:pt x="395046" y="47144"/>
                  </a:lnTo>
                  <a:lnTo>
                    <a:pt x="391348" y="28806"/>
                  </a:lnTo>
                  <a:lnTo>
                    <a:pt x="384650" y="188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528473" y="4378463"/>
              <a:ext cx="433070" cy="679450"/>
            </a:xfrm>
            <a:custGeom>
              <a:avLst/>
              <a:gdLst/>
              <a:ahLst/>
              <a:cxnLst/>
              <a:rect l="l" t="t" r="r" b="b"/>
              <a:pathLst>
                <a:path w="433069" h="679450">
                  <a:moveTo>
                    <a:pt x="47031" y="660038"/>
                  </a:moveTo>
                  <a:lnTo>
                    <a:pt x="36046" y="657815"/>
                  </a:lnTo>
                  <a:lnTo>
                    <a:pt x="27077" y="651752"/>
                  </a:lnTo>
                  <a:lnTo>
                    <a:pt x="21030" y="642760"/>
                  </a:lnTo>
                  <a:lnTo>
                    <a:pt x="18812" y="631751"/>
                  </a:lnTo>
                  <a:lnTo>
                    <a:pt x="18812" y="207437"/>
                  </a:lnTo>
                  <a:lnTo>
                    <a:pt x="21030" y="196434"/>
                  </a:lnTo>
                  <a:lnTo>
                    <a:pt x="27077" y="187442"/>
                  </a:lnTo>
                  <a:lnTo>
                    <a:pt x="36046" y="181376"/>
                  </a:lnTo>
                  <a:lnTo>
                    <a:pt x="47031" y="179150"/>
                  </a:lnTo>
                  <a:lnTo>
                    <a:pt x="79953" y="179150"/>
                  </a:lnTo>
                  <a:lnTo>
                    <a:pt x="87572" y="179339"/>
                  </a:lnTo>
                  <a:lnTo>
                    <a:pt x="93889" y="173304"/>
                  </a:lnTo>
                  <a:lnTo>
                    <a:pt x="94063" y="165667"/>
                  </a:lnTo>
                  <a:lnTo>
                    <a:pt x="94067" y="165431"/>
                  </a:lnTo>
                  <a:lnTo>
                    <a:pt x="94067" y="165243"/>
                  </a:lnTo>
                  <a:lnTo>
                    <a:pt x="94063" y="165007"/>
                  </a:lnTo>
                  <a:lnTo>
                    <a:pt x="94063" y="122576"/>
                  </a:lnTo>
                  <a:lnTo>
                    <a:pt x="338608" y="122576"/>
                  </a:lnTo>
                  <a:lnTo>
                    <a:pt x="338608" y="165007"/>
                  </a:lnTo>
                  <a:lnTo>
                    <a:pt x="338467" y="172644"/>
                  </a:lnTo>
                  <a:lnTo>
                    <a:pt x="344487" y="178962"/>
                  </a:lnTo>
                  <a:lnTo>
                    <a:pt x="352106" y="179150"/>
                  </a:lnTo>
                  <a:lnTo>
                    <a:pt x="352294" y="179150"/>
                  </a:lnTo>
                  <a:lnTo>
                    <a:pt x="352530" y="179150"/>
                  </a:lnTo>
                  <a:lnTo>
                    <a:pt x="352718" y="179150"/>
                  </a:lnTo>
                  <a:lnTo>
                    <a:pt x="385640" y="179150"/>
                  </a:lnTo>
                  <a:lnTo>
                    <a:pt x="396636" y="181376"/>
                  </a:lnTo>
                  <a:lnTo>
                    <a:pt x="405605" y="187442"/>
                  </a:lnTo>
                  <a:lnTo>
                    <a:pt x="411645" y="196434"/>
                  </a:lnTo>
                  <a:lnTo>
                    <a:pt x="413859" y="207437"/>
                  </a:lnTo>
                  <a:lnTo>
                    <a:pt x="413859" y="282775"/>
                  </a:lnTo>
                  <a:lnTo>
                    <a:pt x="112875" y="282775"/>
                  </a:lnTo>
                  <a:lnTo>
                    <a:pt x="105553" y="284256"/>
                  </a:lnTo>
                  <a:lnTo>
                    <a:pt x="99573" y="288297"/>
                  </a:lnTo>
                  <a:lnTo>
                    <a:pt x="95541" y="294291"/>
                  </a:lnTo>
                  <a:lnTo>
                    <a:pt x="94063" y="301633"/>
                  </a:lnTo>
                  <a:lnTo>
                    <a:pt x="94063" y="471364"/>
                  </a:lnTo>
                  <a:lnTo>
                    <a:pt x="95541" y="478704"/>
                  </a:lnTo>
                  <a:lnTo>
                    <a:pt x="99573" y="484698"/>
                  </a:lnTo>
                  <a:lnTo>
                    <a:pt x="105553" y="488740"/>
                  </a:lnTo>
                  <a:lnTo>
                    <a:pt x="112875" y="490222"/>
                  </a:lnTo>
                  <a:lnTo>
                    <a:pt x="413859" y="490222"/>
                  </a:lnTo>
                  <a:lnTo>
                    <a:pt x="413859" y="575017"/>
                  </a:lnTo>
                  <a:lnTo>
                    <a:pt x="432671" y="575017"/>
                  </a:lnTo>
                  <a:lnTo>
                    <a:pt x="432671" y="207437"/>
                  </a:lnTo>
                  <a:lnTo>
                    <a:pt x="428974" y="189099"/>
                  </a:lnTo>
                  <a:lnTo>
                    <a:pt x="418891" y="174123"/>
                  </a:lnTo>
                  <a:lnTo>
                    <a:pt x="403941" y="164019"/>
                  </a:lnTo>
                  <a:lnTo>
                    <a:pt x="385640" y="160292"/>
                  </a:lnTo>
                  <a:lnTo>
                    <a:pt x="357421" y="160292"/>
                  </a:lnTo>
                  <a:lnTo>
                    <a:pt x="357421" y="122576"/>
                  </a:lnTo>
                  <a:lnTo>
                    <a:pt x="376234" y="122576"/>
                  </a:lnTo>
                  <a:lnTo>
                    <a:pt x="383373" y="121407"/>
                  </a:lnTo>
                  <a:lnTo>
                    <a:pt x="389291" y="117709"/>
                  </a:lnTo>
                  <a:lnTo>
                    <a:pt x="393383" y="112048"/>
                  </a:lnTo>
                  <a:lnTo>
                    <a:pt x="395046" y="104991"/>
                  </a:lnTo>
                  <a:lnTo>
                    <a:pt x="395093" y="104567"/>
                  </a:lnTo>
                  <a:lnTo>
                    <a:pt x="395093" y="104143"/>
                  </a:lnTo>
                  <a:lnTo>
                    <a:pt x="395046" y="103718"/>
                  </a:lnTo>
                  <a:lnTo>
                    <a:pt x="395046" y="47144"/>
                  </a:lnTo>
                  <a:lnTo>
                    <a:pt x="391348" y="28806"/>
                  </a:lnTo>
                  <a:lnTo>
                    <a:pt x="381266" y="13831"/>
                  </a:lnTo>
                  <a:lnTo>
                    <a:pt x="366316" y="3726"/>
                  </a:lnTo>
                  <a:lnTo>
                    <a:pt x="348015" y="0"/>
                  </a:lnTo>
                  <a:lnTo>
                    <a:pt x="84656" y="0"/>
                  </a:lnTo>
                  <a:lnTo>
                    <a:pt x="66359" y="3726"/>
                  </a:lnTo>
                  <a:lnTo>
                    <a:pt x="51416" y="13831"/>
                  </a:lnTo>
                  <a:lnTo>
                    <a:pt x="41335" y="28806"/>
                  </a:lnTo>
                  <a:lnTo>
                    <a:pt x="37625" y="47144"/>
                  </a:lnTo>
                  <a:lnTo>
                    <a:pt x="37625" y="103718"/>
                  </a:lnTo>
                  <a:lnTo>
                    <a:pt x="38808" y="110875"/>
                  </a:lnTo>
                  <a:lnTo>
                    <a:pt x="42503" y="116807"/>
                  </a:lnTo>
                  <a:lnTo>
                    <a:pt x="48145" y="120909"/>
                  </a:lnTo>
                  <a:lnTo>
                    <a:pt x="55172" y="122576"/>
                  </a:lnTo>
                  <a:lnTo>
                    <a:pt x="55596" y="122576"/>
                  </a:lnTo>
                  <a:lnTo>
                    <a:pt x="56014" y="122576"/>
                  </a:lnTo>
                  <a:lnTo>
                    <a:pt x="56437" y="122576"/>
                  </a:lnTo>
                  <a:lnTo>
                    <a:pt x="75250" y="122576"/>
                  </a:lnTo>
                  <a:lnTo>
                    <a:pt x="75250" y="160292"/>
                  </a:lnTo>
                  <a:lnTo>
                    <a:pt x="47031" y="160292"/>
                  </a:lnTo>
                  <a:lnTo>
                    <a:pt x="28731" y="164019"/>
                  </a:lnTo>
                  <a:lnTo>
                    <a:pt x="13787" y="174123"/>
                  </a:lnTo>
                  <a:lnTo>
                    <a:pt x="3707" y="189099"/>
                  </a:lnTo>
                  <a:lnTo>
                    <a:pt x="0" y="207437"/>
                  </a:lnTo>
                  <a:lnTo>
                    <a:pt x="0" y="631751"/>
                  </a:lnTo>
                  <a:lnTo>
                    <a:pt x="3709" y="650092"/>
                  </a:lnTo>
                  <a:lnTo>
                    <a:pt x="13790" y="665070"/>
                  </a:lnTo>
                  <a:lnTo>
                    <a:pt x="28734" y="675175"/>
                  </a:lnTo>
                  <a:lnTo>
                    <a:pt x="47031" y="678896"/>
                  </a:lnTo>
                  <a:lnTo>
                    <a:pt x="216589" y="678896"/>
                  </a:lnTo>
                  <a:lnTo>
                    <a:pt x="216505" y="677246"/>
                  </a:lnTo>
                  <a:lnTo>
                    <a:pt x="216335" y="675615"/>
                  </a:lnTo>
                  <a:lnTo>
                    <a:pt x="216335" y="673946"/>
                  </a:lnTo>
                  <a:lnTo>
                    <a:pt x="216373" y="669288"/>
                  </a:lnTo>
                  <a:lnTo>
                    <a:pt x="216735" y="664639"/>
                  </a:lnTo>
                  <a:lnTo>
                    <a:pt x="217427" y="660038"/>
                  </a:lnTo>
                  <a:lnTo>
                    <a:pt x="47031" y="660038"/>
                  </a:lnTo>
                  <a:close/>
                </a:path>
                <a:path w="433069" h="679450">
                  <a:moveTo>
                    <a:pt x="112875" y="471298"/>
                  </a:moveTo>
                  <a:lnTo>
                    <a:pt x="112875" y="301586"/>
                  </a:lnTo>
                  <a:lnTo>
                    <a:pt x="413859" y="301586"/>
                  </a:lnTo>
                  <a:lnTo>
                    <a:pt x="413859" y="471298"/>
                  </a:lnTo>
                  <a:lnTo>
                    <a:pt x="112875" y="471298"/>
                  </a:lnTo>
                  <a:close/>
                </a:path>
                <a:path w="433069" h="679450">
                  <a:moveTo>
                    <a:pt x="56437" y="103718"/>
                  </a:moveTo>
                  <a:lnTo>
                    <a:pt x="56437" y="47144"/>
                  </a:lnTo>
                  <a:lnTo>
                    <a:pt x="58655" y="36141"/>
                  </a:lnTo>
                  <a:lnTo>
                    <a:pt x="64702" y="27149"/>
                  </a:lnTo>
                  <a:lnTo>
                    <a:pt x="73672" y="21083"/>
                  </a:lnTo>
                  <a:lnTo>
                    <a:pt x="84656" y="18857"/>
                  </a:lnTo>
                  <a:lnTo>
                    <a:pt x="348015" y="18857"/>
                  </a:lnTo>
                  <a:lnTo>
                    <a:pt x="359011" y="21083"/>
                  </a:lnTo>
                  <a:lnTo>
                    <a:pt x="367979" y="27149"/>
                  </a:lnTo>
                  <a:lnTo>
                    <a:pt x="374020" y="36141"/>
                  </a:lnTo>
                  <a:lnTo>
                    <a:pt x="376234" y="47144"/>
                  </a:lnTo>
                  <a:lnTo>
                    <a:pt x="376234" y="103718"/>
                  </a:lnTo>
                  <a:lnTo>
                    <a:pt x="56437" y="103718"/>
                  </a:lnTo>
                  <a:close/>
                </a:path>
              </a:pathLst>
            </a:custGeom>
            <a:ln w="12688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773621" y="4981927"/>
              <a:ext cx="300355" cy="141605"/>
            </a:xfrm>
            <a:custGeom>
              <a:avLst/>
              <a:gdLst/>
              <a:ahLst/>
              <a:cxnLst/>
              <a:rect l="l" t="t" r="r" b="b"/>
              <a:pathLst>
                <a:path w="300355" h="141604">
                  <a:moveTo>
                    <a:pt x="229288" y="0"/>
                  </a:moveTo>
                  <a:lnTo>
                    <a:pt x="70556" y="0"/>
                  </a:lnTo>
                  <a:lnTo>
                    <a:pt x="43091" y="5556"/>
                  </a:lnTo>
                  <a:lnTo>
                    <a:pt x="20664" y="20711"/>
                  </a:lnTo>
                  <a:lnTo>
                    <a:pt x="5544" y="43189"/>
                  </a:lnTo>
                  <a:lnTo>
                    <a:pt x="0" y="70717"/>
                  </a:lnTo>
                  <a:lnTo>
                    <a:pt x="5544" y="98243"/>
                  </a:lnTo>
                  <a:lnTo>
                    <a:pt x="20664" y="120721"/>
                  </a:lnTo>
                  <a:lnTo>
                    <a:pt x="43091" y="135877"/>
                  </a:lnTo>
                  <a:lnTo>
                    <a:pt x="70556" y="141434"/>
                  </a:lnTo>
                  <a:lnTo>
                    <a:pt x="229288" y="141434"/>
                  </a:lnTo>
                  <a:lnTo>
                    <a:pt x="256740" y="135877"/>
                  </a:lnTo>
                  <a:lnTo>
                    <a:pt x="276420" y="122576"/>
                  </a:lnTo>
                  <a:lnTo>
                    <a:pt x="70556" y="122576"/>
                  </a:lnTo>
                  <a:lnTo>
                    <a:pt x="50513" y="118501"/>
                  </a:lnTo>
                  <a:lnTo>
                    <a:pt x="34006" y="107387"/>
                  </a:lnTo>
                  <a:lnTo>
                    <a:pt x="22895" y="90903"/>
                  </a:lnTo>
                  <a:lnTo>
                    <a:pt x="18803" y="70717"/>
                  </a:lnTo>
                  <a:lnTo>
                    <a:pt x="22886" y="50542"/>
                  </a:lnTo>
                  <a:lnTo>
                    <a:pt x="33972" y="34066"/>
                  </a:lnTo>
                  <a:lnTo>
                    <a:pt x="50412" y="22951"/>
                  </a:lnTo>
                  <a:lnTo>
                    <a:pt x="70556" y="18857"/>
                  </a:lnTo>
                  <a:lnTo>
                    <a:pt x="276422" y="18857"/>
                  </a:lnTo>
                  <a:lnTo>
                    <a:pt x="256740" y="5556"/>
                  </a:lnTo>
                  <a:lnTo>
                    <a:pt x="229288" y="0"/>
                  </a:lnTo>
                  <a:close/>
                </a:path>
                <a:path w="300355" h="141604">
                  <a:moveTo>
                    <a:pt x="159916" y="18857"/>
                  </a:moveTo>
                  <a:lnTo>
                    <a:pt x="141104" y="18857"/>
                  </a:lnTo>
                  <a:lnTo>
                    <a:pt x="141104" y="122576"/>
                  </a:lnTo>
                  <a:lnTo>
                    <a:pt x="159916" y="122576"/>
                  </a:lnTo>
                  <a:lnTo>
                    <a:pt x="159916" y="18857"/>
                  </a:lnTo>
                  <a:close/>
                </a:path>
                <a:path w="300355" h="141604">
                  <a:moveTo>
                    <a:pt x="276422" y="18857"/>
                  </a:moveTo>
                  <a:lnTo>
                    <a:pt x="229288" y="18857"/>
                  </a:lnTo>
                  <a:lnTo>
                    <a:pt x="249443" y="22951"/>
                  </a:lnTo>
                  <a:lnTo>
                    <a:pt x="265875" y="34066"/>
                  </a:lnTo>
                  <a:lnTo>
                    <a:pt x="276956" y="50542"/>
                  </a:lnTo>
                  <a:lnTo>
                    <a:pt x="281023" y="70717"/>
                  </a:lnTo>
                  <a:lnTo>
                    <a:pt x="276954" y="90903"/>
                  </a:lnTo>
                  <a:lnTo>
                    <a:pt x="265861" y="107387"/>
                  </a:lnTo>
                  <a:lnTo>
                    <a:pt x="249415" y="118501"/>
                  </a:lnTo>
                  <a:lnTo>
                    <a:pt x="229288" y="122576"/>
                  </a:lnTo>
                  <a:lnTo>
                    <a:pt x="276420" y="122576"/>
                  </a:lnTo>
                  <a:lnTo>
                    <a:pt x="279165" y="120721"/>
                  </a:lnTo>
                  <a:lnTo>
                    <a:pt x="294289" y="98243"/>
                  </a:lnTo>
                  <a:lnTo>
                    <a:pt x="299835" y="70717"/>
                  </a:lnTo>
                  <a:lnTo>
                    <a:pt x="294289" y="43189"/>
                  </a:lnTo>
                  <a:lnTo>
                    <a:pt x="279165" y="20711"/>
                  </a:lnTo>
                  <a:lnTo>
                    <a:pt x="276422" y="188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773621" y="4981927"/>
              <a:ext cx="300355" cy="141605"/>
            </a:xfrm>
            <a:custGeom>
              <a:avLst/>
              <a:gdLst/>
              <a:ahLst/>
              <a:cxnLst/>
              <a:rect l="l" t="t" r="r" b="b"/>
              <a:pathLst>
                <a:path w="300355" h="141604">
                  <a:moveTo>
                    <a:pt x="229288" y="0"/>
                  </a:moveTo>
                  <a:lnTo>
                    <a:pt x="70556" y="0"/>
                  </a:lnTo>
                  <a:lnTo>
                    <a:pt x="43091" y="5556"/>
                  </a:lnTo>
                  <a:lnTo>
                    <a:pt x="20664" y="20711"/>
                  </a:lnTo>
                  <a:lnTo>
                    <a:pt x="5544" y="43189"/>
                  </a:lnTo>
                  <a:lnTo>
                    <a:pt x="0" y="70717"/>
                  </a:lnTo>
                  <a:lnTo>
                    <a:pt x="5544" y="98243"/>
                  </a:lnTo>
                  <a:lnTo>
                    <a:pt x="20664" y="120721"/>
                  </a:lnTo>
                  <a:lnTo>
                    <a:pt x="43091" y="135877"/>
                  </a:lnTo>
                  <a:lnTo>
                    <a:pt x="70556" y="141434"/>
                  </a:lnTo>
                  <a:lnTo>
                    <a:pt x="229288" y="141434"/>
                  </a:lnTo>
                  <a:lnTo>
                    <a:pt x="256740" y="135877"/>
                  </a:lnTo>
                  <a:lnTo>
                    <a:pt x="279165" y="120721"/>
                  </a:lnTo>
                  <a:lnTo>
                    <a:pt x="294289" y="98243"/>
                  </a:lnTo>
                  <a:lnTo>
                    <a:pt x="299835" y="70717"/>
                  </a:lnTo>
                  <a:lnTo>
                    <a:pt x="294289" y="43189"/>
                  </a:lnTo>
                  <a:lnTo>
                    <a:pt x="279165" y="20711"/>
                  </a:lnTo>
                  <a:lnTo>
                    <a:pt x="256740" y="5556"/>
                  </a:lnTo>
                  <a:lnTo>
                    <a:pt x="229288" y="0"/>
                  </a:lnTo>
                  <a:close/>
                </a:path>
              </a:pathLst>
            </a:custGeom>
            <a:ln w="12698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86078" y="4994440"/>
              <a:ext cx="274911" cy="116410"/>
            </a:xfrm>
            <a:prstGeom prst="rect">
              <a:avLst/>
            </a:prstGeom>
          </p:spPr>
        </p:pic>
      </p:grpSp>
      <p:sp>
        <p:nvSpPr>
          <p:cNvPr id="129" name="object 129"/>
          <p:cNvSpPr/>
          <p:nvPr/>
        </p:nvSpPr>
        <p:spPr>
          <a:xfrm>
            <a:off x="4456429" y="4491990"/>
            <a:ext cx="2357120" cy="1224280"/>
          </a:xfrm>
          <a:custGeom>
            <a:avLst/>
            <a:gdLst/>
            <a:ahLst/>
            <a:cxnLst/>
            <a:rect l="l" t="t" r="r" b="b"/>
            <a:pathLst>
              <a:path w="2357120" h="1224279">
                <a:moveTo>
                  <a:pt x="0" y="204088"/>
                </a:moveTo>
                <a:lnTo>
                  <a:pt x="5386" y="157274"/>
                </a:lnTo>
                <a:lnTo>
                  <a:pt x="20733" y="114309"/>
                </a:lnTo>
                <a:lnTo>
                  <a:pt x="44816" y="76416"/>
                </a:lnTo>
                <a:lnTo>
                  <a:pt x="76416" y="44816"/>
                </a:lnTo>
                <a:lnTo>
                  <a:pt x="114309" y="20733"/>
                </a:lnTo>
                <a:lnTo>
                  <a:pt x="157274" y="5386"/>
                </a:lnTo>
                <a:lnTo>
                  <a:pt x="204089" y="0"/>
                </a:lnTo>
                <a:lnTo>
                  <a:pt x="2153030" y="0"/>
                </a:lnTo>
                <a:lnTo>
                  <a:pt x="2199845" y="5386"/>
                </a:lnTo>
                <a:lnTo>
                  <a:pt x="2242810" y="20733"/>
                </a:lnTo>
                <a:lnTo>
                  <a:pt x="2280703" y="44816"/>
                </a:lnTo>
                <a:lnTo>
                  <a:pt x="2312303" y="76416"/>
                </a:lnTo>
                <a:lnTo>
                  <a:pt x="2336386" y="114309"/>
                </a:lnTo>
                <a:lnTo>
                  <a:pt x="2351733" y="157274"/>
                </a:lnTo>
                <a:lnTo>
                  <a:pt x="2357120" y="204088"/>
                </a:lnTo>
                <a:lnTo>
                  <a:pt x="2357120" y="1020190"/>
                </a:lnTo>
                <a:lnTo>
                  <a:pt x="2351733" y="1067005"/>
                </a:lnTo>
                <a:lnTo>
                  <a:pt x="2336386" y="1109970"/>
                </a:lnTo>
                <a:lnTo>
                  <a:pt x="2312303" y="1147863"/>
                </a:lnTo>
                <a:lnTo>
                  <a:pt x="2280703" y="1179463"/>
                </a:lnTo>
                <a:lnTo>
                  <a:pt x="2242810" y="1203546"/>
                </a:lnTo>
                <a:lnTo>
                  <a:pt x="2199845" y="1218893"/>
                </a:lnTo>
                <a:lnTo>
                  <a:pt x="2153030" y="1224280"/>
                </a:lnTo>
                <a:lnTo>
                  <a:pt x="204089" y="1224280"/>
                </a:lnTo>
                <a:lnTo>
                  <a:pt x="157274" y="1218893"/>
                </a:lnTo>
                <a:lnTo>
                  <a:pt x="114309" y="1203546"/>
                </a:lnTo>
                <a:lnTo>
                  <a:pt x="76416" y="1179463"/>
                </a:lnTo>
                <a:lnTo>
                  <a:pt x="44816" y="1147863"/>
                </a:lnTo>
                <a:lnTo>
                  <a:pt x="20733" y="1109970"/>
                </a:lnTo>
                <a:lnTo>
                  <a:pt x="5386" y="1067005"/>
                </a:lnTo>
                <a:lnTo>
                  <a:pt x="0" y="1020190"/>
                </a:lnTo>
                <a:lnTo>
                  <a:pt x="0" y="204088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/>
          <p:cNvGrpSpPr/>
          <p:nvPr/>
        </p:nvGrpSpPr>
        <p:grpSpPr>
          <a:xfrm>
            <a:off x="1866900" y="6649707"/>
            <a:ext cx="4476115" cy="1071245"/>
            <a:chOff x="1866900" y="6649707"/>
            <a:chExt cx="4476115" cy="1071245"/>
          </a:xfrm>
        </p:grpSpPr>
        <p:pic>
          <p:nvPicPr>
            <p:cNvPr id="131" name="object 13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501293" y="6973165"/>
              <a:ext cx="597373" cy="74736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66900" y="6649707"/>
              <a:ext cx="4475734" cy="561606"/>
            </a:xfrm>
            <a:prstGeom prst="rect">
              <a:avLst/>
            </a:prstGeom>
          </p:spPr>
        </p:pic>
      </p:grpSp>
      <p:sp>
        <p:nvSpPr>
          <p:cNvPr id="133" name="object 133"/>
          <p:cNvSpPr txBox="1"/>
          <p:nvPr/>
        </p:nvSpPr>
        <p:spPr>
          <a:xfrm>
            <a:off x="1996439" y="6698868"/>
            <a:ext cx="16910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0" dirty="0">
                <a:solidFill>
                  <a:srgbClr val="042E60"/>
                </a:solidFill>
                <a:latin typeface="Calibri"/>
                <a:cs typeface="Calibri"/>
              </a:rPr>
              <a:t>Medicare</a:t>
            </a:r>
            <a:r>
              <a:rPr sz="1100" b="1" spc="6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100" b="1" spc="20" dirty="0">
                <a:solidFill>
                  <a:srgbClr val="042E60"/>
                </a:solidFill>
                <a:latin typeface="Calibri"/>
                <a:cs typeface="Calibri"/>
              </a:rPr>
              <a:t>Supplement</a:t>
            </a:r>
            <a:r>
              <a:rPr sz="1100" b="1" spc="114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042E60"/>
                </a:solidFill>
                <a:latin typeface="Calibri"/>
                <a:cs typeface="Calibri"/>
              </a:rPr>
              <a:t>Plan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283075" y="6698868"/>
            <a:ext cx="1717675" cy="358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ts val="1310"/>
              </a:lnSpc>
              <a:spcBef>
                <a:spcPts val="100"/>
              </a:spcBef>
            </a:pPr>
            <a:r>
              <a:rPr sz="1100" b="1" spc="20" dirty="0">
                <a:solidFill>
                  <a:srgbClr val="042E60"/>
                </a:solidFill>
                <a:latin typeface="Calibri"/>
                <a:cs typeface="Calibri"/>
              </a:rPr>
              <a:t>Secondary</a:t>
            </a:r>
            <a:r>
              <a:rPr sz="1100" b="1" spc="13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042E60"/>
                </a:solidFill>
                <a:latin typeface="Calibri"/>
                <a:cs typeface="Calibri"/>
              </a:rPr>
              <a:t>Plan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310"/>
              </a:lnSpc>
            </a:pPr>
            <a:r>
              <a:rPr sz="1100" dirty="0">
                <a:solidFill>
                  <a:srgbClr val="042E60"/>
                </a:solidFill>
                <a:latin typeface="Calibri"/>
                <a:cs typeface="Calibri"/>
              </a:rPr>
              <a:t>Secondary</a:t>
            </a:r>
            <a:r>
              <a:rPr sz="1100" spc="2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E60"/>
                </a:solidFill>
                <a:latin typeface="Calibri"/>
                <a:cs typeface="Calibri"/>
              </a:rPr>
              <a:t>to</a:t>
            </a:r>
            <a:r>
              <a:rPr sz="1100" spc="-2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E60"/>
                </a:solidFill>
                <a:latin typeface="Calibri"/>
                <a:cs typeface="Calibri"/>
              </a:rPr>
              <a:t>Medicare</a:t>
            </a:r>
            <a:r>
              <a:rPr sz="1100" spc="1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100" spc="125" dirty="0">
                <a:solidFill>
                  <a:srgbClr val="042E60"/>
                </a:solidFill>
                <a:latin typeface="Calibri"/>
                <a:cs typeface="Calibri"/>
              </a:rPr>
              <a:t>A</a:t>
            </a:r>
            <a:r>
              <a:rPr sz="1100" spc="-6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E60"/>
                </a:solidFill>
                <a:latin typeface="Calibri"/>
                <a:cs typeface="Calibri"/>
              </a:rPr>
              <a:t>&amp;</a:t>
            </a:r>
            <a:r>
              <a:rPr sz="1100" spc="-4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042E60"/>
                </a:solidFill>
                <a:latin typeface="Calibri"/>
                <a:cs typeface="Calibri"/>
              </a:rPr>
              <a:t>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3812540" y="6672580"/>
            <a:ext cx="403860" cy="261620"/>
          </a:xfrm>
          <a:custGeom>
            <a:avLst/>
            <a:gdLst/>
            <a:ahLst/>
            <a:cxnLst/>
            <a:rect l="l" t="t" r="r" b="b"/>
            <a:pathLst>
              <a:path w="403860" h="261620">
                <a:moveTo>
                  <a:pt x="273050" y="0"/>
                </a:moveTo>
                <a:lnTo>
                  <a:pt x="273050" y="65405"/>
                </a:lnTo>
                <a:lnTo>
                  <a:pt x="0" y="65405"/>
                </a:lnTo>
                <a:lnTo>
                  <a:pt x="0" y="196215"/>
                </a:lnTo>
                <a:lnTo>
                  <a:pt x="273050" y="196215"/>
                </a:lnTo>
                <a:lnTo>
                  <a:pt x="273050" y="261620"/>
                </a:lnTo>
                <a:lnTo>
                  <a:pt x="403860" y="130810"/>
                </a:lnTo>
                <a:lnTo>
                  <a:pt x="27305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6" name="object 8">
            <a:extLst>
              <a:ext uri="{FF2B5EF4-FFF2-40B4-BE49-F238E27FC236}">
                <a16:creationId xmlns:a16="http://schemas.microsoft.com/office/drawing/2014/main" id="{31DCF010-7554-93BD-2719-0EFF1EB9047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9110" y="7833373"/>
            <a:ext cx="4149624" cy="192226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3081654" y="7134606"/>
            <a:ext cx="3912235" cy="2259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4495" marR="818515" algn="ct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If</a:t>
            </a:r>
            <a:r>
              <a:rPr sz="11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1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join</a:t>
            </a:r>
            <a:r>
              <a:rPr sz="11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42248"/>
                </a:solidFill>
                <a:latin typeface="Calibri"/>
                <a:cs typeface="Calibri"/>
              </a:rPr>
              <a:t>one</a:t>
            </a:r>
            <a:r>
              <a:rPr sz="11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of</a:t>
            </a:r>
            <a:r>
              <a:rPr sz="11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042248"/>
                </a:solidFill>
                <a:latin typeface="Calibri"/>
                <a:cs typeface="Calibri"/>
              </a:rPr>
              <a:t>our</a:t>
            </a:r>
            <a:r>
              <a:rPr sz="1100" spc="55" dirty="0">
                <a:solidFill>
                  <a:srgbClr val="042248"/>
                </a:solidFill>
                <a:latin typeface="Calibri"/>
                <a:cs typeface="Calibri"/>
              </a:rPr>
              <a:t> Medicare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 Advantage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Plans,</a:t>
            </a:r>
            <a:r>
              <a:rPr sz="1100" spc="409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1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42248"/>
                </a:solidFill>
                <a:latin typeface="Calibri"/>
                <a:cs typeface="Calibri"/>
              </a:rPr>
              <a:t>can</a:t>
            </a:r>
            <a:r>
              <a:rPr sz="11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042248"/>
                </a:solidFill>
                <a:latin typeface="Calibri"/>
                <a:cs typeface="Calibri"/>
              </a:rPr>
              <a:t>not</a:t>
            </a:r>
            <a:r>
              <a:rPr sz="11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042248"/>
                </a:solidFill>
                <a:latin typeface="Calibri"/>
                <a:cs typeface="Calibri"/>
              </a:rPr>
              <a:t>participate</a:t>
            </a:r>
            <a:r>
              <a:rPr sz="11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42248"/>
                </a:solidFill>
                <a:latin typeface="Calibri"/>
                <a:cs typeface="Calibri"/>
              </a:rPr>
              <a:t>in</a:t>
            </a:r>
            <a:r>
              <a:rPr sz="11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5" dirty="0">
                <a:solidFill>
                  <a:srgbClr val="042248"/>
                </a:solidFill>
                <a:latin typeface="Calibri"/>
                <a:cs typeface="Calibri"/>
              </a:rPr>
              <a:t>a </a:t>
            </a:r>
            <a:r>
              <a:rPr sz="1100" spc="80" dirty="0">
                <a:solidFill>
                  <a:srgbClr val="042248"/>
                </a:solidFill>
                <a:latin typeface="Calibri"/>
                <a:cs typeface="Calibri"/>
              </a:rPr>
              <a:t>Medigap</a:t>
            </a:r>
            <a:r>
              <a:rPr sz="11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100" spc="40" dirty="0">
                <a:solidFill>
                  <a:srgbClr val="042248"/>
                </a:solidFill>
                <a:latin typeface="Calibri"/>
                <a:cs typeface="Calibri"/>
              </a:rPr>
              <a:t>plan.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100" dirty="0">
              <a:latin typeface="Calibri"/>
              <a:cs typeface="Calibri"/>
            </a:endParaRPr>
          </a:p>
          <a:p>
            <a:pPr marL="63500">
              <a:lnSpc>
                <a:spcPts val="1590"/>
              </a:lnSpc>
            </a:pP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Don’t</a:t>
            </a:r>
            <a:r>
              <a:rPr sz="1400" b="1" spc="28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Miss</a:t>
            </a:r>
            <a:r>
              <a:rPr sz="1400" b="1" spc="30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Your</a:t>
            </a:r>
            <a:r>
              <a:rPr sz="1400" b="1" spc="2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Medicare</a:t>
            </a:r>
            <a:r>
              <a:rPr sz="1400" b="1" spc="30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spc="60" dirty="0">
                <a:solidFill>
                  <a:srgbClr val="C52223"/>
                </a:solidFill>
                <a:latin typeface="Calibri"/>
                <a:cs typeface="Calibri"/>
              </a:rPr>
              <a:t>Enrollment</a:t>
            </a:r>
            <a:r>
              <a:rPr sz="1400" b="1" spc="30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52223"/>
                </a:solidFill>
                <a:latin typeface="Calibri"/>
                <a:cs typeface="Calibri"/>
              </a:rPr>
              <a:t>Window!</a:t>
            </a:r>
            <a:endParaRPr sz="1400" dirty="0">
              <a:latin typeface="Calibri"/>
              <a:cs typeface="Calibri"/>
            </a:endParaRPr>
          </a:p>
          <a:p>
            <a:pPr marL="50800">
              <a:lnSpc>
                <a:spcPts val="1570"/>
              </a:lnSpc>
            </a:pPr>
            <a:r>
              <a:rPr sz="1400" b="1" spc="65" dirty="0">
                <a:solidFill>
                  <a:srgbClr val="053C7D"/>
                </a:solidFill>
                <a:latin typeface="Calibri"/>
                <a:cs typeface="Calibri"/>
              </a:rPr>
              <a:t>Enrollment</a:t>
            </a:r>
            <a:r>
              <a:rPr sz="1400" b="1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53C7D"/>
                </a:solidFill>
                <a:latin typeface="Calibri"/>
                <a:cs typeface="Calibri"/>
              </a:rPr>
              <a:t>Windows:</a:t>
            </a:r>
            <a:endParaRPr sz="1400" dirty="0">
              <a:latin typeface="Calibri"/>
              <a:cs typeface="Calibri"/>
            </a:endParaRPr>
          </a:p>
          <a:p>
            <a:pPr marL="50800" marR="257810" indent="217170">
              <a:lnSpc>
                <a:spcPts val="1200"/>
              </a:lnSpc>
              <a:spcBef>
                <a:spcPts val="120"/>
              </a:spcBef>
              <a:buAutoNum type="arabicPeriod"/>
              <a:tabLst>
                <a:tab pos="267970" algn="l"/>
              </a:tabLst>
            </a:pP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3</a:t>
            </a:r>
            <a:r>
              <a:rPr sz="11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months</a:t>
            </a:r>
            <a:r>
              <a:rPr sz="11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053C7D"/>
                </a:solidFill>
                <a:latin typeface="Calibri"/>
                <a:cs typeface="Calibri"/>
              </a:rPr>
              <a:t>prior</a:t>
            </a:r>
            <a:r>
              <a:rPr sz="11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53C7D"/>
                </a:solidFill>
                <a:latin typeface="Calibri"/>
                <a:cs typeface="Calibri"/>
              </a:rPr>
              <a:t>to,</a:t>
            </a:r>
            <a:r>
              <a:rPr sz="11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1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month</a:t>
            </a:r>
            <a:r>
              <a:rPr sz="11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10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1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10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3</a:t>
            </a:r>
            <a:r>
              <a:rPr sz="11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053C7D"/>
                </a:solidFill>
                <a:latin typeface="Calibri"/>
                <a:cs typeface="Calibri"/>
              </a:rPr>
              <a:t>months </a:t>
            </a:r>
            <a:r>
              <a:rPr sz="1100" spc="110" dirty="0">
                <a:solidFill>
                  <a:srgbClr val="053C7D"/>
                </a:solidFill>
                <a:latin typeface="Calibri"/>
                <a:cs typeface="Calibri"/>
              </a:rPr>
              <a:t>following</a:t>
            </a:r>
            <a:r>
              <a:rPr sz="11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1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month</a:t>
            </a:r>
            <a:r>
              <a:rPr sz="110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10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1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053C7D"/>
                </a:solidFill>
                <a:latin typeface="Calibri"/>
                <a:cs typeface="Calibri"/>
              </a:rPr>
              <a:t>65</a:t>
            </a:r>
            <a:r>
              <a:rPr sz="1125" spc="135" baseline="22222" dirty="0">
                <a:solidFill>
                  <a:srgbClr val="053C7D"/>
                </a:solidFill>
                <a:latin typeface="Calibri"/>
                <a:cs typeface="Calibri"/>
              </a:rPr>
              <a:t>th</a:t>
            </a:r>
            <a:r>
              <a:rPr sz="1125" spc="277" baseline="22222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053C7D"/>
                </a:solidFill>
                <a:latin typeface="Calibri"/>
                <a:cs typeface="Calibri"/>
              </a:rPr>
              <a:t>birthday</a:t>
            </a:r>
            <a:endParaRPr sz="1100" dirty="0">
              <a:latin typeface="Calibri"/>
              <a:cs typeface="Calibri"/>
            </a:endParaRPr>
          </a:p>
          <a:p>
            <a:pPr marL="50800" marR="320040" indent="217170">
              <a:lnSpc>
                <a:spcPts val="1200"/>
              </a:lnSpc>
              <a:buAutoNum type="arabicPeriod"/>
              <a:tabLst>
                <a:tab pos="267970" algn="l"/>
              </a:tabLst>
            </a:pPr>
            <a:r>
              <a:rPr sz="110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11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1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100" spc="1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30" dirty="0">
                <a:solidFill>
                  <a:srgbClr val="053C7D"/>
                </a:solidFill>
                <a:latin typeface="Calibri"/>
                <a:cs typeface="Calibri"/>
              </a:rPr>
              <a:t>moving</a:t>
            </a:r>
            <a:r>
              <a:rPr sz="11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053C7D"/>
                </a:solidFill>
                <a:latin typeface="Calibri"/>
                <a:cs typeface="Calibri"/>
              </a:rPr>
              <a:t>from</a:t>
            </a:r>
            <a:r>
              <a:rPr sz="11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100" spc="1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14" dirty="0">
                <a:solidFill>
                  <a:srgbClr val="053C7D"/>
                </a:solidFill>
                <a:latin typeface="Calibri"/>
                <a:cs typeface="Calibri"/>
              </a:rPr>
              <a:t>employer</a:t>
            </a:r>
            <a:r>
              <a:rPr sz="11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14" dirty="0">
                <a:solidFill>
                  <a:srgbClr val="053C7D"/>
                </a:solidFill>
                <a:latin typeface="Calibri"/>
                <a:cs typeface="Calibri"/>
              </a:rPr>
              <a:t>sponsored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1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1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110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1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8</a:t>
            </a:r>
            <a:r>
              <a:rPr sz="11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month</a:t>
            </a:r>
            <a:r>
              <a:rPr sz="11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window</a:t>
            </a:r>
            <a:r>
              <a:rPr sz="11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100" spc="1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053C7D"/>
                </a:solidFill>
                <a:latin typeface="Calibri"/>
                <a:cs typeface="Calibri"/>
              </a:rPr>
              <a:t>enroll</a:t>
            </a:r>
            <a:endParaRPr sz="1100" dirty="0">
              <a:latin typeface="Calibri"/>
              <a:cs typeface="Calibri"/>
            </a:endParaRPr>
          </a:p>
          <a:p>
            <a:pPr marL="267970" indent="-217170">
              <a:lnSpc>
                <a:spcPts val="1120"/>
              </a:lnSpc>
              <a:buAutoNum type="arabicPeriod"/>
              <a:tabLst>
                <a:tab pos="267970" algn="l"/>
              </a:tabLst>
            </a:pPr>
            <a:r>
              <a:rPr sz="1100" spc="125" dirty="0">
                <a:solidFill>
                  <a:srgbClr val="053C7D"/>
                </a:solidFill>
                <a:latin typeface="Calibri"/>
                <a:cs typeface="Calibri"/>
              </a:rPr>
              <a:t>Following</a:t>
            </a:r>
            <a:r>
              <a:rPr sz="11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1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053C7D"/>
                </a:solidFill>
                <a:latin typeface="Calibri"/>
                <a:cs typeface="Calibri"/>
              </a:rPr>
              <a:t>24</a:t>
            </a:r>
            <a:r>
              <a:rPr sz="11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month</a:t>
            </a:r>
            <a:r>
              <a:rPr sz="11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053C7D"/>
                </a:solidFill>
                <a:latin typeface="Calibri"/>
                <a:cs typeface="Calibri"/>
              </a:rPr>
              <a:t>disability,</a:t>
            </a:r>
            <a:r>
              <a:rPr sz="11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1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053C7D"/>
                </a:solidFill>
                <a:latin typeface="Calibri"/>
                <a:cs typeface="Calibri"/>
              </a:rPr>
              <a:t>qualify</a:t>
            </a:r>
            <a:r>
              <a:rPr sz="11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endParaRPr sz="1100" dirty="0">
              <a:latin typeface="Calibri"/>
              <a:cs typeface="Calibri"/>
            </a:endParaRPr>
          </a:p>
          <a:p>
            <a:pPr marL="50800">
              <a:lnSpc>
                <a:spcPts val="1260"/>
              </a:lnSpc>
            </a:pPr>
            <a:r>
              <a:rPr sz="1100" spc="95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1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053C7D"/>
                </a:solidFill>
                <a:latin typeface="Calibri"/>
                <a:cs typeface="Calibri"/>
              </a:rPr>
              <a:t>25</a:t>
            </a:r>
            <a:r>
              <a:rPr sz="1125" spc="120" baseline="22222" dirty="0">
                <a:solidFill>
                  <a:srgbClr val="053C7D"/>
                </a:solidFill>
                <a:latin typeface="Calibri"/>
                <a:cs typeface="Calibri"/>
              </a:rPr>
              <a:t>th</a:t>
            </a:r>
            <a:r>
              <a:rPr sz="1125" spc="307" baseline="22222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053C7D"/>
                </a:solidFill>
                <a:latin typeface="Calibri"/>
                <a:cs typeface="Calibri"/>
              </a:rPr>
              <a:t>month.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37" name="object 5">
            <a:extLst>
              <a:ext uri="{FF2B5EF4-FFF2-40B4-BE49-F238E27FC236}">
                <a16:creationId xmlns:a16="http://schemas.microsoft.com/office/drawing/2014/main" id="{F51453B5-9230-FC95-2A8F-9895362B27FF}"/>
              </a:ext>
            </a:extLst>
          </p:cNvPr>
          <p:cNvSpPr txBox="1"/>
          <p:nvPr/>
        </p:nvSpPr>
        <p:spPr>
          <a:xfrm>
            <a:off x="6909434" y="9581197"/>
            <a:ext cx="7429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850" spc="-50" dirty="0">
                <a:solidFill>
                  <a:schemeClr val="bg1"/>
                </a:solidFill>
                <a:latin typeface="Corbel"/>
                <a:cs typeface="Corbel"/>
              </a:rPr>
              <a:t>4</a:t>
            </a:r>
            <a:endParaRPr sz="850" dirty="0">
              <a:solidFill>
                <a:schemeClr val="bg1"/>
              </a:solidFill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7479"/>
            <a:ext cx="7315199" cy="2999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0" y="157479"/>
            <a:ext cx="2987040" cy="4114800"/>
          </a:xfrm>
          <a:prstGeom prst="rect">
            <a:avLst/>
          </a:prstGeom>
          <a:solidFill>
            <a:srgbClr val="C00000">
              <a:alpha val="92156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45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  <a:spcBef>
                <a:spcPts val="5"/>
              </a:spcBef>
            </a:pPr>
            <a:r>
              <a:rPr sz="1450" dirty="0">
                <a:solidFill>
                  <a:srgbClr val="FFFFFF"/>
                </a:solidFill>
                <a:latin typeface="Corbel"/>
                <a:cs typeface="Corbel"/>
              </a:rPr>
              <a:t>MEDICARE</a:t>
            </a:r>
            <a:r>
              <a:rPr sz="1450" spc="26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450" dirty="0">
                <a:solidFill>
                  <a:srgbClr val="FFFFFF"/>
                </a:solidFill>
                <a:latin typeface="Corbel"/>
                <a:cs typeface="Corbel"/>
              </a:rPr>
              <a:t>ADVANTAGE</a:t>
            </a:r>
            <a:r>
              <a:rPr sz="1450" spc="37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450" spc="-20" dirty="0">
                <a:solidFill>
                  <a:srgbClr val="FFFFFF"/>
                </a:solidFill>
                <a:latin typeface="Corbel"/>
                <a:cs typeface="Corbel"/>
              </a:rPr>
              <a:t>PLANS</a:t>
            </a:r>
            <a:endParaRPr sz="145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68320" y="3213100"/>
            <a:ext cx="34474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90" dirty="0">
                <a:solidFill>
                  <a:srgbClr val="042248"/>
                </a:solidFill>
                <a:latin typeface="Calibri"/>
                <a:cs typeface="Calibri"/>
              </a:rPr>
              <a:t>3</a:t>
            </a:r>
            <a:r>
              <a:rPr sz="1400" spc="1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spc="180" dirty="0">
                <a:solidFill>
                  <a:srgbClr val="042248"/>
                </a:solidFill>
                <a:latin typeface="Calibri"/>
                <a:cs typeface="Calibri"/>
              </a:rPr>
              <a:t>BCBSM</a:t>
            </a:r>
            <a:r>
              <a:rPr sz="1400" spc="1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spc="12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4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spc="140" dirty="0">
                <a:solidFill>
                  <a:srgbClr val="042248"/>
                </a:solidFill>
                <a:latin typeface="Calibri"/>
                <a:cs typeface="Calibri"/>
              </a:rPr>
              <a:t>Advantage</a:t>
            </a:r>
            <a:r>
              <a:rPr sz="1400" spc="1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spc="110" dirty="0">
                <a:solidFill>
                  <a:srgbClr val="042248"/>
                </a:solidFill>
                <a:latin typeface="Calibri"/>
                <a:cs typeface="Calibri"/>
              </a:rPr>
              <a:t>Plans</a:t>
            </a:r>
            <a:r>
              <a:rPr sz="1400" spc="1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42248"/>
                </a:solidFill>
                <a:latin typeface="Cambria Math"/>
                <a:cs typeface="Cambria Math"/>
              </a:rPr>
              <a:t>℠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28339" y="3489959"/>
            <a:ext cx="3288665" cy="74231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75260" indent="-162560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175260" algn="l"/>
              </a:tabLst>
            </a:pP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NO</a:t>
            </a:r>
            <a:r>
              <a:rPr sz="1100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PDP</a:t>
            </a:r>
            <a:r>
              <a:rPr sz="1100" spc="-1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DEDUCTIBLE</a:t>
            </a:r>
            <a:r>
              <a:rPr sz="1100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FOR</a:t>
            </a:r>
            <a:r>
              <a:rPr sz="1100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ANY</a:t>
            </a:r>
            <a:r>
              <a:rPr sz="1100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DRUG</a:t>
            </a:r>
            <a:r>
              <a:rPr sz="1100" spc="-10" dirty="0">
                <a:solidFill>
                  <a:srgbClr val="C00000"/>
                </a:solidFill>
                <a:latin typeface="Corbel"/>
                <a:cs typeface="Corbel"/>
              </a:rPr>
              <a:t> TIERS!</a:t>
            </a:r>
            <a:endParaRPr sz="1100">
              <a:latin typeface="Corbel"/>
              <a:cs typeface="Corbel"/>
            </a:endParaRPr>
          </a:p>
          <a:p>
            <a:pPr marL="175260" marR="5080" indent="-162560">
              <a:lnSpc>
                <a:spcPts val="1200"/>
              </a:lnSpc>
              <a:spcBef>
                <a:spcPts val="300"/>
              </a:spcBef>
              <a:buFont typeface="Arial"/>
              <a:buChar char="•"/>
              <a:tabLst>
                <a:tab pos="177800" algn="l"/>
              </a:tabLst>
            </a:pP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NO</a:t>
            </a:r>
            <a:r>
              <a:rPr sz="1100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AGE</a:t>
            </a:r>
            <a:r>
              <a:rPr sz="1100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BANDS,</a:t>
            </a:r>
            <a:r>
              <a:rPr sz="1100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NO</a:t>
            </a:r>
            <a:r>
              <a:rPr sz="1100" spc="-2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ZIP</a:t>
            </a:r>
            <a:r>
              <a:rPr sz="1100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CODES,</a:t>
            </a:r>
            <a:r>
              <a:rPr sz="1100" spc="-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NO</a:t>
            </a:r>
            <a:r>
              <a:rPr sz="1100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Corbel"/>
                <a:cs typeface="Corbel"/>
              </a:rPr>
              <a:t>DEDUCTIBLES, 	NATIONWIDE</a:t>
            </a:r>
            <a:r>
              <a:rPr sz="1100" spc="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spc="-20" dirty="0">
                <a:solidFill>
                  <a:srgbClr val="C00000"/>
                </a:solidFill>
                <a:latin typeface="Corbel"/>
                <a:cs typeface="Corbel"/>
              </a:rPr>
              <a:t>PLANS</a:t>
            </a:r>
            <a:endParaRPr sz="1100">
              <a:latin typeface="Corbel"/>
              <a:cs typeface="Corbel"/>
            </a:endParaRPr>
          </a:p>
          <a:p>
            <a:pPr marL="175260" indent="-162560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175260" algn="l"/>
              </a:tabLst>
            </a:pP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NO</a:t>
            </a:r>
            <a:r>
              <a:rPr sz="1100" spc="-2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COVERAGE</a:t>
            </a:r>
            <a:r>
              <a:rPr sz="1100" spc="1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GAP</a:t>
            </a:r>
            <a:r>
              <a:rPr sz="1100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/</a:t>
            </a:r>
            <a:r>
              <a:rPr sz="1100" spc="-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DONUT</a:t>
            </a:r>
            <a:r>
              <a:rPr sz="1100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HOLE</a:t>
            </a:r>
            <a:r>
              <a:rPr sz="1100" spc="-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ON</a:t>
            </a:r>
            <a:r>
              <a:rPr sz="1100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dirty="0">
                <a:solidFill>
                  <a:srgbClr val="C00000"/>
                </a:solidFill>
                <a:latin typeface="Corbel"/>
                <a:cs typeface="Corbel"/>
              </a:rPr>
              <a:t>PDP</a:t>
            </a:r>
            <a:r>
              <a:rPr sz="1100" spc="-1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100" spc="-20" dirty="0">
                <a:solidFill>
                  <a:srgbClr val="C00000"/>
                </a:solidFill>
                <a:latin typeface="Corbel"/>
                <a:cs typeface="Corbel"/>
              </a:rPr>
              <a:t>PLANS</a:t>
            </a:r>
            <a:endParaRPr sz="1100">
              <a:latin typeface="Corbel"/>
              <a:cs typeface="Corbe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6370" y="6493497"/>
            <a:ext cx="6969759" cy="2758440"/>
          </a:xfrm>
          <a:custGeom>
            <a:avLst/>
            <a:gdLst/>
            <a:ahLst/>
            <a:cxnLst/>
            <a:rect l="l" t="t" r="r" b="b"/>
            <a:pathLst>
              <a:path w="6969759" h="2758440">
                <a:moveTo>
                  <a:pt x="0" y="2758058"/>
                </a:moveTo>
                <a:lnTo>
                  <a:pt x="1610487" y="2758058"/>
                </a:lnTo>
                <a:lnTo>
                  <a:pt x="1610487" y="0"/>
                </a:lnTo>
                <a:lnTo>
                  <a:pt x="0" y="0"/>
                </a:lnTo>
                <a:lnTo>
                  <a:pt x="0" y="2758058"/>
                </a:lnTo>
                <a:close/>
              </a:path>
              <a:path w="6969759" h="2758440">
                <a:moveTo>
                  <a:pt x="1786255" y="2758058"/>
                </a:moveTo>
                <a:lnTo>
                  <a:pt x="3396741" y="2758058"/>
                </a:lnTo>
                <a:lnTo>
                  <a:pt x="3396741" y="0"/>
                </a:lnTo>
                <a:lnTo>
                  <a:pt x="1786255" y="0"/>
                </a:lnTo>
                <a:lnTo>
                  <a:pt x="1786255" y="2758058"/>
                </a:lnTo>
                <a:close/>
              </a:path>
              <a:path w="6969759" h="2758440">
                <a:moveTo>
                  <a:pt x="3572637" y="2758058"/>
                </a:moveTo>
                <a:lnTo>
                  <a:pt x="5183124" y="2758058"/>
                </a:lnTo>
                <a:lnTo>
                  <a:pt x="5183124" y="0"/>
                </a:lnTo>
                <a:lnTo>
                  <a:pt x="3572637" y="0"/>
                </a:lnTo>
                <a:lnTo>
                  <a:pt x="3572637" y="2758058"/>
                </a:lnTo>
                <a:close/>
              </a:path>
              <a:path w="6969759" h="2758440">
                <a:moveTo>
                  <a:pt x="5358892" y="2758058"/>
                </a:moveTo>
                <a:lnTo>
                  <a:pt x="6969379" y="2758058"/>
                </a:lnTo>
                <a:lnTo>
                  <a:pt x="6969379" y="0"/>
                </a:lnTo>
                <a:lnTo>
                  <a:pt x="5358892" y="0"/>
                </a:lnTo>
                <a:lnTo>
                  <a:pt x="5358892" y="2758058"/>
                </a:lnTo>
                <a:close/>
              </a:path>
            </a:pathLst>
          </a:custGeom>
          <a:ln w="2857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1292" y="4265040"/>
            <a:ext cx="6824345" cy="21869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55575" marR="5080">
              <a:lnSpc>
                <a:spcPct val="90100"/>
              </a:lnSpc>
              <a:spcBef>
                <a:spcPts val="240"/>
              </a:spcBef>
            </a:pP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These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plans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offer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high-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quality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benefits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beyond</a:t>
            </a:r>
            <a:r>
              <a:rPr sz="12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Original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Medicare.</a:t>
            </a:r>
            <a:r>
              <a:rPr sz="12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They</a:t>
            </a:r>
            <a:r>
              <a:rPr sz="12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also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include</a:t>
            </a:r>
            <a:r>
              <a:rPr sz="12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special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services</a:t>
            </a:r>
            <a:r>
              <a:rPr sz="12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programs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only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available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BCBSM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members.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These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plans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PPO</a:t>
            </a:r>
            <a:r>
              <a:rPr sz="12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(Passive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248"/>
                </a:solidFill>
                <a:latin typeface="Calibri"/>
                <a:cs typeface="Calibri"/>
              </a:rPr>
              <a:t>Plan)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allow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you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see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any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doctor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and/or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any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hospital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with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BCBSM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Medicare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Advantage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Plan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(MA),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if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Doctor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accepts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Medicare,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will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accept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plan.</a:t>
            </a:r>
            <a:r>
              <a:rPr sz="1200" spc="3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If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doctor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does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not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accept 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BCBSM,</a:t>
            </a:r>
            <a:r>
              <a:rPr sz="1200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please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contact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Benistar.</a:t>
            </a:r>
            <a:r>
              <a:rPr sz="1200" spc="3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plans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offered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nationwide</a:t>
            </a:r>
            <a:r>
              <a:rPr sz="12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plans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with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flat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248"/>
                </a:solidFill>
                <a:latin typeface="Calibri"/>
                <a:cs typeface="Calibri"/>
              </a:rPr>
              <a:t>rate,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regardless</a:t>
            </a:r>
            <a:r>
              <a:rPr sz="12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of</a:t>
            </a:r>
            <a:r>
              <a:rPr sz="1200" spc="1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pre-existing</a:t>
            </a:r>
            <a:r>
              <a:rPr sz="12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conditions,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200" spc="10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age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or</a:t>
            </a:r>
            <a:r>
              <a:rPr sz="1200" spc="1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State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live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in.</a:t>
            </a:r>
            <a:r>
              <a:rPr sz="1200" spc="1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rates</a:t>
            </a:r>
            <a:r>
              <a:rPr sz="1200" spc="1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30" dirty="0">
                <a:solidFill>
                  <a:srgbClr val="042248"/>
                </a:solidFill>
                <a:latin typeface="Calibri"/>
                <a:cs typeface="Calibri"/>
              </a:rPr>
              <a:t>NOT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based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on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Zip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Codes!</a:t>
            </a:r>
            <a:r>
              <a:rPr sz="1200" spc="3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BCBSM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MA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Plans 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inclusive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of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Medical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Prescription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10" dirty="0">
                <a:solidFill>
                  <a:srgbClr val="042248"/>
                </a:solidFill>
                <a:latin typeface="Calibri"/>
                <a:cs typeface="Calibri"/>
              </a:rPr>
              <a:t>Drug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(MAPD).</a:t>
            </a:r>
            <a:endParaRPr sz="1200" dirty="0">
              <a:latin typeface="Calibri"/>
              <a:cs typeface="Calibri"/>
            </a:endParaRPr>
          </a:p>
          <a:p>
            <a:pPr marL="155575">
              <a:lnSpc>
                <a:spcPts val="1300"/>
              </a:lnSpc>
            </a:pP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BCBSM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Advantage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Plans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include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a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Silver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Sneakers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Program.</a:t>
            </a:r>
            <a:endParaRPr sz="1200" dirty="0">
              <a:latin typeface="Calibri"/>
              <a:cs typeface="Calibri"/>
            </a:endParaRPr>
          </a:p>
          <a:p>
            <a:pPr marL="155575">
              <a:lnSpc>
                <a:spcPct val="100000"/>
              </a:lnSpc>
              <a:spcBef>
                <a:spcPts val="440"/>
              </a:spcBef>
            </a:pP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There</a:t>
            </a:r>
            <a:r>
              <a:rPr sz="1200" spc="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is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a 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$10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administration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fee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42248"/>
                </a:solidFill>
                <a:latin typeface="Calibri"/>
                <a:cs typeface="Calibri"/>
              </a:rPr>
              <a:t>added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all</a:t>
            </a:r>
            <a:r>
              <a:rPr sz="1200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2248"/>
                </a:solidFill>
                <a:latin typeface="Calibri"/>
                <a:cs typeface="Calibri"/>
              </a:rPr>
              <a:t>Advantage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248"/>
                </a:solidFill>
                <a:latin typeface="Calibri"/>
                <a:cs typeface="Calibri"/>
              </a:rPr>
              <a:t>Plans.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90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b="1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130" dirty="0">
                <a:solidFill>
                  <a:srgbClr val="042248"/>
                </a:solidFill>
                <a:latin typeface="Calibri"/>
                <a:cs typeface="Calibri"/>
              </a:rPr>
              <a:t>BCBSM</a:t>
            </a:r>
            <a:r>
              <a:rPr sz="1200" b="1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042248"/>
                </a:solidFill>
                <a:latin typeface="Calibri"/>
                <a:cs typeface="Calibri"/>
              </a:rPr>
              <a:t>Medicare</a:t>
            </a:r>
            <a:r>
              <a:rPr sz="1200" b="1" spc="-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105" dirty="0">
                <a:solidFill>
                  <a:srgbClr val="042248"/>
                </a:solidFill>
                <a:latin typeface="Calibri"/>
                <a:cs typeface="Calibri"/>
              </a:rPr>
              <a:t>Advantage</a:t>
            </a:r>
            <a:r>
              <a:rPr sz="1200" b="1" spc="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042248"/>
                </a:solidFill>
                <a:latin typeface="Calibri"/>
                <a:cs typeface="Calibri"/>
              </a:rPr>
              <a:t>plan</a:t>
            </a:r>
            <a:r>
              <a:rPr sz="1200" b="1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50" dirty="0">
                <a:solidFill>
                  <a:srgbClr val="042248"/>
                </a:solidFill>
                <a:latin typeface="Calibri"/>
                <a:cs typeface="Calibri"/>
              </a:rPr>
              <a:t>(Part</a:t>
            </a:r>
            <a:r>
              <a:rPr sz="1200" b="1" spc="-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042248"/>
                </a:solidFill>
                <a:latin typeface="Calibri"/>
                <a:cs typeface="Calibri"/>
              </a:rPr>
              <a:t>C)</a:t>
            </a:r>
            <a:r>
              <a:rPr sz="1200" b="1" spc="-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042248"/>
                </a:solidFill>
                <a:latin typeface="Calibri"/>
                <a:cs typeface="Calibri"/>
              </a:rPr>
              <a:t>gives</a:t>
            </a:r>
            <a:r>
              <a:rPr sz="1200" b="1" spc="-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95" dirty="0">
                <a:solidFill>
                  <a:srgbClr val="042248"/>
                </a:solidFill>
                <a:latin typeface="Calibri"/>
                <a:cs typeface="Calibri"/>
              </a:rPr>
              <a:t>you</a:t>
            </a:r>
            <a:r>
              <a:rPr sz="1200" b="1" spc="-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solidFill>
                  <a:srgbClr val="042248"/>
                </a:solidFill>
                <a:latin typeface="Calibri"/>
                <a:cs typeface="Calibri"/>
              </a:rPr>
              <a:t>complete</a:t>
            </a:r>
            <a:r>
              <a:rPr sz="1200" b="1" spc="1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042248"/>
                </a:solidFill>
                <a:latin typeface="Calibri"/>
                <a:cs typeface="Calibri"/>
              </a:rPr>
              <a:t>coverage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5745" y="6732523"/>
            <a:ext cx="1257300" cy="878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1" spc="6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050" b="1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b="1" spc="13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b="1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b="1" spc="55" dirty="0">
                <a:solidFill>
                  <a:srgbClr val="053C7D"/>
                </a:solidFill>
                <a:latin typeface="Calibri"/>
                <a:cs typeface="Calibri"/>
              </a:rPr>
              <a:t>includes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:</a:t>
            </a:r>
            <a:endParaRPr sz="1050">
              <a:latin typeface="Calibri"/>
              <a:cs typeface="Calibri"/>
            </a:endParaRPr>
          </a:p>
          <a:p>
            <a:pPr marL="87630" indent="-74930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Hospital</a:t>
            </a:r>
            <a:r>
              <a:rPr sz="9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  <a:p>
            <a:pPr marL="130175" marR="5080" indent="-11811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131445" algn="l"/>
              </a:tabLst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Skilled</a:t>
            </a:r>
            <a:r>
              <a:rPr sz="9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nursing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facility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	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  <a:p>
            <a:pPr marL="87630" indent="-74930">
              <a:lnSpc>
                <a:spcPts val="108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Hospice</a:t>
            </a:r>
            <a:endParaRPr sz="900">
              <a:latin typeface="Calibri"/>
              <a:cs typeface="Calibri"/>
            </a:endParaRPr>
          </a:p>
          <a:p>
            <a:pPr marL="87630" indent="-7493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Home</a:t>
            </a:r>
            <a:r>
              <a:rPr sz="9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9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79" y="8018780"/>
            <a:ext cx="726681" cy="3126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45745" y="8050530"/>
            <a:ext cx="1367155" cy="599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Premium</a:t>
            </a:r>
            <a:endParaRPr sz="1050">
              <a:latin typeface="Calibri"/>
              <a:cs typeface="Calibri"/>
            </a:endParaRPr>
          </a:p>
          <a:p>
            <a:pPr marL="52705" marR="5080" indent="-40640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16666"/>
              <a:buFont typeface="Arial"/>
              <a:buChar char="•"/>
              <a:tabLst>
                <a:tab pos="52705" algn="l"/>
                <a:tab pos="86995" algn="l"/>
              </a:tabLst>
            </a:pP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	There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no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charge</a:t>
            </a:r>
            <a:r>
              <a:rPr sz="9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9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9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spouse</a:t>
            </a:r>
            <a:r>
              <a:rPr sz="9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9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least</a:t>
            </a:r>
            <a:r>
              <a:rPr sz="9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40</a:t>
            </a:r>
            <a:r>
              <a:rPr sz="9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quarters.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23491" y="6732523"/>
            <a:ext cx="1062355" cy="10115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1" spc="6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050" b="1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b="1" spc="110" dirty="0">
                <a:solidFill>
                  <a:srgbClr val="053C7D"/>
                </a:solidFill>
                <a:latin typeface="Calibri"/>
                <a:cs typeface="Calibri"/>
              </a:rPr>
              <a:t>B</a:t>
            </a:r>
            <a:r>
              <a:rPr sz="1050" b="1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b="1" spc="55" dirty="0">
                <a:solidFill>
                  <a:srgbClr val="053C7D"/>
                </a:solidFill>
                <a:latin typeface="Calibri"/>
                <a:cs typeface="Calibri"/>
              </a:rPr>
              <a:t>includes:</a:t>
            </a:r>
            <a:endParaRPr sz="1050">
              <a:latin typeface="Calibri"/>
              <a:cs typeface="Calibri"/>
            </a:endParaRPr>
          </a:p>
          <a:p>
            <a:pPr marL="87630" indent="-74930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Provider</a:t>
            </a:r>
            <a:r>
              <a:rPr sz="9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visits</a:t>
            </a:r>
            <a:endParaRPr sz="900">
              <a:latin typeface="Calibri"/>
              <a:cs typeface="Calibri"/>
            </a:endParaRPr>
          </a:p>
          <a:p>
            <a:pPr marL="87630" indent="-7493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Mental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9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  <a:p>
            <a:pPr marL="87630" indent="-7493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Outpatient</a:t>
            </a:r>
            <a:r>
              <a:rPr sz="900" spc="3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surgery</a:t>
            </a:r>
            <a:endParaRPr sz="900">
              <a:latin typeface="Calibri"/>
              <a:cs typeface="Calibri"/>
            </a:endParaRPr>
          </a:p>
          <a:p>
            <a:pPr marL="87630" indent="-74930">
              <a:lnSpc>
                <a:spcPts val="108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spc="70" dirty="0">
                <a:solidFill>
                  <a:srgbClr val="053C7D"/>
                </a:solidFill>
                <a:latin typeface="Calibri"/>
                <a:cs typeface="Calibri"/>
              </a:rPr>
              <a:t>Lab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 tests</a:t>
            </a:r>
            <a:endParaRPr sz="900">
              <a:latin typeface="Calibri"/>
              <a:cs typeface="Calibri"/>
            </a:endParaRPr>
          </a:p>
          <a:p>
            <a:pPr marL="52705" marR="123189" indent="-4064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52705" algn="l"/>
                <a:tab pos="86995" algn="l"/>
              </a:tabLst>
            </a:pP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	Durable</a:t>
            </a:r>
            <a:r>
              <a:rPr sz="900" spc="-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equipment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55800" y="8018780"/>
            <a:ext cx="726681" cy="3126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033270" y="8050530"/>
            <a:ext cx="1320800" cy="10109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Premium</a:t>
            </a:r>
            <a:endParaRPr sz="1050">
              <a:latin typeface="Calibri"/>
              <a:cs typeface="Calibri"/>
            </a:endParaRPr>
          </a:p>
          <a:p>
            <a:pPr marL="53340" marR="290830" indent="-40640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53340" algn="l"/>
                <a:tab pos="78105" algn="l"/>
              </a:tabLst>
            </a:pPr>
            <a:r>
              <a:rPr sz="900" dirty="0">
                <a:solidFill>
                  <a:srgbClr val="126092"/>
                </a:solidFill>
                <a:latin typeface="Calibri"/>
                <a:cs typeface="Calibri"/>
              </a:rPr>
              <a:t>	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must</a:t>
            </a:r>
            <a:r>
              <a:rPr sz="9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pay</a:t>
            </a:r>
            <a:r>
              <a:rPr sz="9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80" dirty="0">
                <a:solidFill>
                  <a:srgbClr val="053C7D"/>
                </a:solidFill>
                <a:latin typeface="Calibri"/>
                <a:cs typeface="Calibri"/>
              </a:rPr>
              <a:t>B</a:t>
            </a:r>
            <a:r>
              <a:rPr sz="9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053C7D"/>
                </a:solidFill>
                <a:latin typeface="Calibri"/>
                <a:cs typeface="Calibri"/>
              </a:rPr>
              <a:t>premium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every</a:t>
            </a:r>
            <a:r>
              <a:rPr sz="9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month</a:t>
            </a:r>
            <a:endParaRPr sz="900">
              <a:latin typeface="Calibri"/>
              <a:cs typeface="Calibri"/>
            </a:endParaRPr>
          </a:p>
          <a:p>
            <a:pPr marL="53340" marR="5080" indent="-40640" algn="just">
              <a:lnSpc>
                <a:spcPct val="100000"/>
              </a:lnSpc>
              <a:buFont typeface="Arial"/>
              <a:buChar char="•"/>
              <a:tabLst>
                <a:tab pos="53340" algn="l"/>
                <a:tab pos="78105" algn="l"/>
              </a:tabLst>
            </a:pPr>
            <a:r>
              <a:rPr sz="900" dirty="0">
                <a:solidFill>
                  <a:srgbClr val="126092"/>
                </a:solidFill>
                <a:latin typeface="Calibri"/>
                <a:cs typeface="Calibri"/>
              </a:rPr>
              <a:t>	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premium</a:t>
            </a:r>
            <a:r>
              <a:rPr sz="9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depends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when</a:t>
            </a:r>
            <a:r>
              <a:rPr sz="9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9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first</a:t>
            </a:r>
            <a:r>
              <a:rPr sz="9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signed 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up</a:t>
            </a:r>
            <a:r>
              <a:rPr sz="9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9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income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18509" y="6735444"/>
            <a:ext cx="1319530" cy="8743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1" spc="6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050" b="1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b="1" spc="100" dirty="0">
                <a:solidFill>
                  <a:srgbClr val="053C7D"/>
                </a:solidFill>
                <a:latin typeface="Calibri"/>
                <a:cs typeface="Calibri"/>
              </a:rPr>
              <a:t>D</a:t>
            </a:r>
            <a:endParaRPr sz="1050">
              <a:latin typeface="Calibri"/>
              <a:cs typeface="Calibri"/>
            </a:endParaRPr>
          </a:p>
          <a:p>
            <a:pPr marL="90170" indent="-77470" algn="just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22222"/>
              <a:buFont typeface="Arial"/>
              <a:buChar char="•"/>
              <a:tabLst>
                <a:tab pos="90170" algn="l"/>
              </a:tabLst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900" spc="2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Drugs</a:t>
            </a:r>
            <a:endParaRPr sz="900">
              <a:latin typeface="Calibri"/>
              <a:cs typeface="Calibri"/>
            </a:endParaRPr>
          </a:p>
          <a:p>
            <a:pPr marL="50800" marR="5080" indent="-38735" algn="just">
              <a:lnSpc>
                <a:spcPct val="100000"/>
              </a:lnSpc>
              <a:buClr>
                <a:srgbClr val="126092"/>
              </a:buClr>
              <a:buSzPct val="122222"/>
              <a:buFont typeface="Arial"/>
              <a:buChar char="•"/>
              <a:tabLst>
                <a:tab pos="50800" algn="l"/>
                <a:tab pos="89535" algn="l"/>
              </a:tabLst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	Part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25" dirty="0">
                <a:solidFill>
                  <a:srgbClr val="053C7D"/>
                </a:solidFill>
                <a:latin typeface="Calibri"/>
                <a:cs typeface="Calibri"/>
              </a:rPr>
              <a:t>D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a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government-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sponsored</a:t>
            </a:r>
            <a:r>
              <a:rPr sz="9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900" spc="1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that</a:t>
            </a: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 helps</a:t>
            </a:r>
            <a:r>
              <a:rPr sz="9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cover</a:t>
            </a:r>
            <a:r>
              <a:rPr sz="9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900" spc="70" dirty="0">
                <a:solidFill>
                  <a:srgbClr val="053C7D"/>
                </a:solidFill>
                <a:latin typeface="Calibri"/>
                <a:cs typeface="Calibri"/>
              </a:rPr>
              <a:t> drug</a:t>
            </a:r>
            <a:r>
              <a:rPr sz="9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costs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18509" y="7721218"/>
            <a:ext cx="10274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 indent="-74930">
              <a:lnSpc>
                <a:spcPct val="100000"/>
              </a:lnSpc>
              <a:spcBef>
                <a:spcPts val="100"/>
              </a:spcBef>
              <a:buClr>
                <a:srgbClr val="126092"/>
              </a:buClr>
              <a:buSzPct val="122222"/>
              <a:buFont typeface="Arial"/>
              <a:buChar char="•"/>
              <a:tabLst>
                <a:tab pos="87630" algn="l"/>
              </a:tabLst>
            </a:pP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PDP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56735" y="7858506"/>
            <a:ext cx="408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BCBSM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89270" y="6732523"/>
            <a:ext cx="1495425" cy="18421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1050" b="1" spc="6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050" b="1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b="1" spc="185" dirty="0">
                <a:solidFill>
                  <a:srgbClr val="053C7D"/>
                </a:solidFill>
                <a:latin typeface="Calibri"/>
                <a:cs typeface="Calibri"/>
              </a:rPr>
              <a:t>C</a:t>
            </a:r>
            <a:r>
              <a:rPr sz="1050" b="1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b="1" spc="55" dirty="0">
                <a:solidFill>
                  <a:srgbClr val="053C7D"/>
                </a:solidFill>
                <a:latin typeface="Calibri"/>
                <a:cs typeface="Calibri"/>
              </a:rPr>
              <a:t>includes:</a:t>
            </a:r>
            <a:endParaRPr sz="1050">
              <a:latin typeface="Calibri"/>
              <a:cs typeface="Calibri"/>
            </a:endParaRPr>
          </a:p>
          <a:p>
            <a:pPr marL="87630" indent="-74930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9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9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endParaRPr sz="900">
              <a:latin typeface="Calibri"/>
              <a:cs typeface="Calibri"/>
            </a:endParaRPr>
          </a:p>
          <a:p>
            <a:pPr marL="86995" marR="166370" indent="-7493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205104" algn="l"/>
              </a:tabLst>
            </a:pP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9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rights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 	and</a:t>
            </a:r>
            <a:r>
              <a:rPr sz="9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protections</a:t>
            </a:r>
            <a:endParaRPr sz="900">
              <a:latin typeface="Calibri"/>
              <a:cs typeface="Calibri"/>
            </a:endParaRPr>
          </a:p>
          <a:p>
            <a:pPr marL="86995" marR="24765" indent="-7493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205104" algn="l"/>
              </a:tabLst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900" spc="20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900" spc="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covered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	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service</a:t>
            </a:r>
            <a:endParaRPr sz="900">
              <a:latin typeface="Calibri"/>
              <a:cs typeface="Calibri"/>
            </a:endParaRPr>
          </a:p>
          <a:p>
            <a:pPr marL="87630" indent="-7493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900" spc="2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Drug</a:t>
            </a:r>
            <a:r>
              <a:rPr sz="9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endParaRPr sz="900">
              <a:latin typeface="Calibri"/>
              <a:cs typeface="Calibri"/>
            </a:endParaRPr>
          </a:p>
          <a:p>
            <a:pPr marL="87630" indent="-7493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87630" algn="l"/>
              </a:tabLst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May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include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extra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endParaRPr sz="900">
              <a:latin typeface="Calibri"/>
              <a:cs typeface="Calibri"/>
            </a:endParaRPr>
          </a:p>
          <a:p>
            <a:pPr marL="327025">
              <a:lnSpc>
                <a:spcPct val="100000"/>
              </a:lnSpc>
              <a:spcBef>
                <a:spcPts val="910"/>
              </a:spcBef>
            </a:pP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SilverSneakers</a:t>
            </a: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®*</a:t>
            </a:r>
            <a:endParaRPr sz="1050">
              <a:latin typeface="Calibri"/>
              <a:cs typeface="Calibri"/>
            </a:endParaRPr>
          </a:p>
          <a:p>
            <a:pPr marL="327025" marR="485775">
              <a:lnSpc>
                <a:spcPct val="100899"/>
              </a:lnSpc>
              <a:spcBef>
                <a:spcPts val="20"/>
              </a:spcBef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,</a:t>
            </a:r>
            <a:r>
              <a:rPr sz="9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management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66104" y="8706980"/>
            <a:ext cx="1193800" cy="1549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905">
              <a:lnSpc>
                <a:spcPts val="1175"/>
              </a:lnSpc>
            </a:pP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must</a:t>
            </a: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continue</a:t>
            </a:r>
            <a:r>
              <a:rPr sz="10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75325" y="8846680"/>
            <a:ext cx="977900" cy="1549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175"/>
              </a:lnSpc>
            </a:pP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pay</a:t>
            </a:r>
            <a:r>
              <a:rPr sz="10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00" spc="-10" dirty="0">
                <a:solidFill>
                  <a:srgbClr val="053C7D"/>
                </a:solidFill>
                <a:latin typeface="Calibri"/>
                <a:cs typeface="Calibri"/>
              </a:rPr>
              <a:t> monthly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05804" y="8986380"/>
            <a:ext cx="914400" cy="1549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905">
              <a:lnSpc>
                <a:spcPts val="1175"/>
              </a:lnSpc>
            </a:pP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Part </a:t>
            </a: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B</a:t>
            </a:r>
            <a:r>
              <a:rPr sz="10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53C7D"/>
                </a:solidFill>
                <a:latin typeface="Calibri"/>
                <a:cs typeface="Calibri"/>
              </a:rPr>
              <a:t>premium.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725676" y="7639050"/>
            <a:ext cx="3838575" cy="284480"/>
            <a:chOff x="1725676" y="7639050"/>
            <a:chExt cx="3838575" cy="284480"/>
          </a:xfrm>
        </p:grpSpPr>
        <p:sp>
          <p:nvSpPr>
            <p:cNvPr id="22" name="object 22"/>
            <p:cNvSpPr/>
            <p:nvPr/>
          </p:nvSpPr>
          <p:spPr>
            <a:xfrm>
              <a:off x="1725676" y="7639050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5" h="284479">
                  <a:moveTo>
                    <a:pt x="279908" y="97790"/>
                  </a:moveTo>
                  <a:lnTo>
                    <a:pt x="184785" y="97790"/>
                  </a:lnTo>
                  <a:lnTo>
                    <a:pt x="184785" y="0"/>
                  </a:lnTo>
                  <a:lnTo>
                    <a:pt x="95123" y="0"/>
                  </a:lnTo>
                  <a:lnTo>
                    <a:pt x="95123" y="97790"/>
                  </a:lnTo>
                  <a:lnTo>
                    <a:pt x="0" y="97790"/>
                  </a:lnTo>
                  <a:lnTo>
                    <a:pt x="0" y="186690"/>
                  </a:lnTo>
                  <a:lnTo>
                    <a:pt x="95123" y="186690"/>
                  </a:lnTo>
                  <a:lnTo>
                    <a:pt x="95123" y="284480"/>
                  </a:lnTo>
                  <a:lnTo>
                    <a:pt x="184785" y="284480"/>
                  </a:lnTo>
                  <a:lnTo>
                    <a:pt x="184785" y="186690"/>
                  </a:lnTo>
                  <a:lnTo>
                    <a:pt x="279908" y="186690"/>
                  </a:lnTo>
                  <a:lnTo>
                    <a:pt x="279908" y="9779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25676" y="7639431"/>
              <a:ext cx="280035" cy="283845"/>
            </a:xfrm>
            <a:custGeom>
              <a:avLst/>
              <a:gdLst/>
              <a:ahLst/>
              <a:cxnLst/>
              <a:rect l="l" t="t" r="r" b="b"/>
              <a:pathLst>
                <a:path w="280035" h="283845">
                  <a:moveTo>
                    <a:pt x="0" y="97028"/>
                  </a:moveTo>
                  <a:lnTo>
                    <a:pt x="95123" y="97028"/>
                  </a:lnTo>
                  <a:lnTo>
                    <a:pt x="95123" y="0"/>
                  </a:lnTo>
                  <a:lnTo>
                    <a:pt x="184785" y="0"/>
                  </a:lnTo>
                  <a:lnTo>
                    <a:pt x="184785" y="97028"/>
                  </a:lnTo>
                  <a:lnTo>
                    <a:pt x="279907" y="97028"/>
                  </a:lnTo>
                  <a:lnTo>
                    <a:pt x="279907" y="186690"/>
                  </a:lnTo>
                  <a:lnTo>
                    <a:pt x="184785" y="186690"/>
                  </a:lnTo>
                  <a:lnTo>
                    <a:pt x="184785" y="283718"/>
                  </a:lnTo>
                  <a:lnTo>
                    <a:pt x="95123" y="283718"/>
                  </a:lnTo>
                  <a:lnTo>
                    <a:pt x="95123" y="186690"/>
                  </a:lnTo>
                  <a:lnTo>
                    <a:pt x="0" y="186690"/>
                  </a:lnTo>
                  <a:lnTo>
                    <a:pt x="0" y="97028"/>
                  </a:lnTo>
                  <a:close/>
                </a:path>
              </a:pathLst>
            </a:custGeom>
            <a:ln w="12700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29965" y="7639050"/>
              <a:ext cx="280035" cy="284480"/>
            </a:xfrm>
            <a:custGeom>
              <a:avLst/>
              <a:gdLst/>
              <a:ahLst/>
              <a:cxnLst/>
              <a:rect l="l" t="t" r="r" b="b"/>
              <a:pathLst>
                <a:path w="280035" h="284479">
                  <a:moveTo>
                    <a:pt x="279908" y="97790"/>
                  </a:moveTo>
                  <a:lnTo>
                    <a:pt x="184785" y="97790"/>
                  </a:lnTo>
                  <a:lnTo>
                    <a:pt x="184785" y="0"/>
                  </a:lnTo>
                  <a:lnTo>
                    <a:pt x="95123" y="0"/>
                  </a:lnTo>
                  <a:lnTo>
                    <a:pt x="95123" y="97790"/>
                  </a:lnTo>
                  <a:lnTo>
                    <a:pt x="0" y="97790"/>
                  </a:lnTo>
                  <a:lnTo>
                    <a:pt x="0" y="186690"/>
                  </a:lnTo>
                  <a:lnTo>
                    <a:pt x="95123" y="186690"/>
                  </a:lnTo>
                  <a:lnTo>
                    <a:pt x="95123" y="284480"/>
                  </a:lnTo>
                  <a:lnTo>
                    <a:pt x="184785" y="284480"/>
                  </a:lnTo>
                  <a:lnTo>
                    <a:pt x="184785" y="186690"/>
                  </a:lnTo>
                  <a:lnTo>
                    <a:pt x="279908" y="186690"/>
                  </a:lnTo>
                  <a:lnTo>
                    <a:pt x="279908" y="9779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98596" y="7639431"/>
              <a:ext cx="280035" cy="283845"/>
            </a:xfrm>
            <a:custGeom>
              <a:avLst/>
              <a:gdLst/>
              <a:ahLst/>
              <a:cxnLst/>
              <a:rect l="l" t="t" r="r" b="b"/>
              <a:pathLst>
                <a:path w="280035" h="283845">
                  <a:moveTo>
                    <a:pt x="0" y="97028"/>
                  </a:moveTo>
                  <a:lnTo>
                    <a:pt x="95123" y="97028"/>
                  </a:lnTo>
                  <a:lnTo>
                    <a:pt x="95123" y="0"/>
                  </a:lnTo>
                  <a:lnTo>
                    <a:pt x="184784" y="0"/>
                  </a:lnTo>
                  <a:lnTo>
                    <a:pt x="184784" y="97028"/>
                  </a:lnTo>
                  <a:lnTo>
                    <a:pt x="279907" y="97028"/>
                  </a:lnTo>
                  <a:lnTo>
                    <a:pt x="279907" y="186690"/>
                  </a:lnTo>
                  <a:lnTo>
                    <a:pt x="184784" y="186690"/>
                  </a:lnTo>
                  <a:lnTo>
                    <a:pt x="184784" y="283718"/>
                  </a:lnTo>
                  <a:lnTo>
                    <a:pt x="95123" y="283718"/>
                  </a:lnTo>
                  <a:lnTo>
                    <a:pt x="95123" y="186690"/>
                  </a:lnTo>
                  <a:lnTo>
                    <a:pt x="0" y="186690"/>
                  </a:lnTo>
                  <a:lnTo>
                    <a:pt x="0" y="97028"/>
                  </a:lnTo>
                  <a:close/>
                </a:path>
              </a:pathLst>
            </a:custGeom>
            <a:ln w="12700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84216" y="7683627"/>
              <a:ext cx="280035" cy="185420"/>
            </a:xfrm>
            <a:custGeom>
              <a:avLst/>
              <a:gdLst/>
              <a:ahLst/>
              <a:cxnLst/>
              <a:rect l="l" t="t" r="r" b="b"/>
              <a:pathLst>
                <a:path w="280035" h="185420">
                  <a:moveTo>
                    <a:pt x="279908" y="111125"/>
                  </a:moveTo>
                  <a:lnTo>
                    <a:pt x="0" y="111125"/>
                  </a:lnTo>
                  <a:lnTo>
                    <a:pt x="0" y="185166"/>
                  </a:lnTo>
                  <a:lnTo>
                    <a:pt x="279908" y="185166"/>
                  </a:lnTo>
                  <a:lnTo>
                    <a:pt x="279908" y="111125"/>
                  </a:lnTo>
                  <a:close/>
                </a:path>
                <a:path w="280035" h="185420">
                  <a:moveTo>
                    <a:pt x="279908" y="0"/>
                  </a:moveTo>
                  <a:lnTo>
                    <a:pt x="0" y="0"/>
                  </a:lnTo>
                  <a:lnTo>
                    <a:pt x="0" y="74041"/>
                  </a:lnTo>
                  <a:lnTo>
                    <a:pt x="279908" y="74041"/>
                  </a:lnTo>
                  <a:lnTo>
                    <a:pt x="2799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84216" y="7683627"/>
              <a:ext cx="280035" cy="185420"/>
            </a:xfrm>
            <a:custGeom>
              <a:avLst/>
              <a:gdLst/>
              <a:ahLst/>
              <a:cxnLst/>
              <a:rect l="l" t="t" r="r" b="b"/>
              <a:pathLst>
                <a:path w="280035" h="185420">
                  <a:moveTo>
                    <a:pt x="0" y="0"/>
                  </a:moveTo>
                  <a:lnTo>
                    <a:pt x="279908" y="0"/>
                  </a:lnTo>
                  <a:lnTo>
                    <a:pt x="279908" y="74041"/>
                  </a:lnTo>
                  <a:lnTo>
                    <a:pt x="0" y="74041"/>
                  </a:lnTo>
                  <a:lnTo>
                    <a:pt x="0" y="0"/>
                  </a:lnTo>
                  <a:close/>
                </a:path>
                <a:path w="280035" h="185420">
                  <a:moveTo>
                    <a:pt x="0" y="111125"/>
                  </a:moveTo>
                  <a:lnTo>
                    <a:pt x="279908" y="111125"/>
                  </a:lnTo>
                  <a:lnTo>
                    <a:pt x="279908" y="185166"/>
                  </a:lnTo>
                  <a:lnTo>
                    <a:pt x="0" y="185166"/>
                  </a:lnTo>
                  <a:lnTo>
                    <a:pt x="0" y="111125"/>
                  </a:lnTo>
                  <a:close/>
                </a:path>
              </a:pathLst>
            </a:custGeom>
            <a:ln w="12700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456679" y="9410065"/>
            <a:ext cx="7683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50" dirty="0">
                <a:solidFill>
                  <a:srgbClr val="031328"/>
                </a:solidFill>
                <a:latin typeface="Corbel"/>
                <a:cs typeface="Corbel"/>
              </a:rPr>
              <a:t>5</a:t>
            </a:r>
            <a:endParaRPr sz="85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99564" y="4511040"/>
            <a:ext cx="4743450" cy="323215"/>
            <a:chOff x="2099564" y="4511040"/>
            <a:chExt cx="4743450" cy="323215"/>
          </a:xfrm>
        </p:grpSpPr>
        <p:sp>
          <p:nvSpPr>
            <p:cNvPr id="3" name="object 3"/>
            <p:cNvSpPr/>
            <p:nvPr/>
          </p:nvSpPr>
          <p:spPr>
            <a:xfrm>
              <a:off x="2099564" y="4533455"/>
              <a:ext cx="4743450" cy="195580"/>
            </a:xfrm>
            <a:custGeom>
              <a:avLst/>
              <a:gdLst/>
              <a:ahLst/>
              <a:cxnLst/>
              <a:rect l="l" t="t" r="r" b="b"/>
              <a:pathLst>
                <a:path w="4743450" h="195579">
                  <a:moveTo>
                    <a:pt x="4743196" y="0"/>
                  </a:moveTo>
                  <a:lnTo>
                    <a:pt x="3229102" y="0"/>
                  </a:lnTo>
                  <a:lnTo>
                    <a:pt x="1661414" y="0"/>
                  </a:lnTo>
                  <a:lnTo>
                    <a:pt x="0" y="0"/>
                  </a:lnTo>
                  <a:lnTo>
                    <a:pt x="0" y="195135"/>
                  </a:lnTo>
                  <a:lnTo>
                    <a:pt x="1661414" y="195135"/>
                  </a:lnTo>
                  <a:lnTo>
                    <a:pt x="3229102" y="195135"/>
                  </a:lnTo>
                  <a:lnTo>
                    <a:pt x="4743196" y="195135"/>
                  </a:lnTo>
                  <a:lnTo>
                    <a:pt x="4743196" y="0"/>
                  </a:lnTo>
                  <a:close/>
                </a:path>
              </a:pathLst>
            </a:custGeom>
            <a:solidFill>
              <a:srgbClr val="167AF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2360" y="4511040"/>
              <a:ext cx="1130553" cy="3228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5260" y="4511040"/>
              <a:ext cx="1166114" cy="3228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27040" y="4511040"/>
              <a:ext cx="1130554" cy="32283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42940" y="269240"/>
            <a:ext cx="1257300" cy="58165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2753360"/>
            <a:ext cx="7315200" cy="952500"/>
          </a:xfrm>
          <a:custGeom>
            <a:avLst/>
            <a:gdLst/>
            <a:ahLst/>
            <a:cxnLst/>
            <a:rect l="l" t="t" r="r" b="b"/>
            <a:pathLst>
              <a:path w="7315200" h="952500">
                <a:moveTo>
                  <a:pt x="7315200" y="0"/>
                </a:moveTo>
                <a:lnTo>
                  <a:pt x="0" y="0"/>
                </a:lnTo>
                <a:lnTo>
                  <a:pt x="0" y="952500"/>
                </a:lnTo>
                <a:lnTo>
                  <a:pt x="7315200" y="952500"/>
                </a:lnTo>
                <a:lnTo>
                  <a:pt x="7315200" y="0"/>
                </a:lnTo>
                <a:close/>
              </a:path>
            </a:pathLst>
          </a:custGeom>
          <a:solidFill>
            <a:srgbClr val="B0D2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2722" y="566737"/>
            <a:ext cx="6753225" cy="348361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400" b="1" spc="195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400" b="1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25" dirty="0">
                <a:solidFill>
                  <a:srgbClr val="053C7D"/>
                </a:solidFill>
                <a:latin typeface="Calibri"/>
                <a:cs typeface="Calibri"/>
              </a:rPr>
              <a:t>ADVANTAGE</a:t>
            </a:r>
            <a:r>
              <a:rPr sz="1400" b="1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10" dirty="0">
                <a:solidFill>
                  <a:srgbClr val="053C7D"/>
                </a:solidFill>
                <a:latin typeface="Calibri"/>
                <a:cs typeface="Calibri"/>
              </a:rPr>
              <a:t>PPO</a:t>
            </a:r>
            <a:r>
              <a:rPr sz="1400" b="1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14" dirty="0">
                <a:solidFill>
                  <a:srgbClr val="053C7D"/>
                </a:solidFill>
                <a:latin typeface="Calibri"/>
                <a:cs typeface="Calibri"/>
              </a:rPr>
              <a:t>PROVIDERS</a:t>
            </a:r>
            <a:endParaRPr sz="1400">
              <a:latin typeface="Calibri"/>
              <a:cs typeface="Calibri"/>
            </a:endParaRPr>
          </a:p>
          <a:p>
            <a:pPr marL="114935" marR="1600835">
              <a:lnSpc>
                <a:spcPts val="1800"/>
              </a:lnSpc>
              <a:spcBef>
                <a:spcPts val="105"/>
              </a:spcBef>
            </a:pP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allows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40" dirty="0">
                <a:solidFill>
                  <a:srgbClr val="053C7D"/>
                </a:solidFill>
                <a:latin typeface="Calibri"/>
                <a:cs typeface="Calibri"/>
              </a:rPr>
              <a:t>go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any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doctor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hospital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that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accepts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Medicare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What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does</a:t>
            </a:r>
            <a:r>
              <a:rPr sz="12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this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mean?</a:t>
            </a:r>
            <a:endParaRPr sz="1200">
              <a:latin typeface="Calibri"/>
              <a:cs typeface="Calibri"/>
            </a:endParaRPr>
          </a:p>
          <a:p>
            <a:pPr marL="356235" marR="243840" indent="-228600">
              <a:lnSpc>
                <a:spcPts val="1500"/>
              </a:lnSpc>
              <a:spcBef>
                <a:spcPts val="40"/>
              </a:spcBef>
              <a:buClr>
                <a:srgbClr val="126092"/>
              </a:buClr>
              <a:buFont typeface="Arial"/>
              <a:buChar char="•"/>
              <a:tabLst>
                <a:tab pos="356235" algn="l"/>
              </a:tabLst>
            </a:pP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freedom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choose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any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provider,</a:t>
            </a:r>
            <a:r>
              <a:rPr sz="1200" spc="-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specialist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hospital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that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accepts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2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and accepts</a:t>
            </a:r>
            <a:r>
              <a:rPr sz="12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BCBSM</a:t>
            </a:r>
            <a:r>
              <a:rPr sz="120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Advantage</a:t>
            </a:r>
            <a:r>
              <a:rPr sz="1200" spc="1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  <a:p>
            <a:pPr marL="356235" indent="-228600">
              <a:lnSpc>
                <a:spcPct val="100000"/>
              </a:lnSpc>
              <a:spcBef>
                <a:spcPts val="1405"/>
              </a:spcBef>
              <a:buClr>
                <a:srgbClr val="126092"/>
              </a:buClr>
              <a:buFont typeface="Arial"/>
              <a:buChar char="•"/>
              <a:tabLst>
                <a:tab pos="356235" algn="l"/>
              </a:tabLst>
            </a:pP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Referrals</a:t>
            </a:r>
            <a:r>
              <a:rPr sz="1200" spc="2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aren’t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required</a:t>
            </a:r>
            <a:endParaRPr sz="1200">
              <a:latin typeface="Calibri"/>
              <a:cs typeface="Calibri"/>
            </a:endParaRPr>
          </a:p>
          <a:p>
            <a:pPr marL="356235" marR="5080" indent="-228600">
              <a:lnSpc>
                <a:spcPct val="104200"/>
              </a:lnSpc>
              <a:spcBef>
                <a:spcPts val="1200"/>
              </a:spcBef>
              <a:buClr>
                <a:srgbClr val="126092"/>
              </a:buClr>
              <a:buFont typeface="Arial"/>
              <a:buChar char="•"/>
              <a:tabLst>
                <a:tab pos="356235" algn="l"/>
              </a:tabLst>
            </a:pP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Member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out-of-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pocket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costs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same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as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long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as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doctor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hospital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accepts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Medicare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and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bills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BCBSM</a:t>
            </a:r>
            <a:endParaRPr sz="1200">
              <a:latin typeface="Calibri"/>
              <a:cs typeface="Calibri"/>
            </a:endParaRPr>
          </a:p>
          <a:p>
            <a:pPr marL="127635">
              <a:lnSpc>
                <a:spcPct val="100000"/>
              </a:lnSpc>
              <a:spcBef>
                <a:spcPts val="1320"/>
              </a:spcBef>
            </a:pPr>
            <a:r>
              <a:rPr sz="1200" b="1" spc="50" dirty="0">
                <a:solidFill>
                  <a:srgbClr val="053C7D"/>
                </a:solidFill>
                <a:latin typeface="Calibri"/>
                <a:cs typeface="Calibri"/>
              </a:rPr>
              <a:t>In-</a:t>
            </a:r>
            <a:r>
              <a:rPr sz="1200" b="1" spc="80" dirty="0">
                <a:solidFill>
                  <a:srgbClr val="053C7D"/>
                </a:solidFill>
                <a:latin typeface="Calibri"/>
                <a:cs typeface="Calibri"/>
              </a:rPr>
              <a:t>network</a:t>
            </a:r>
            <a:endParaRPr sz="1200">
              <a:latin typeface="Calibri"/>
              <a:cs typeface="Calibri"/>
            </a:endParaRPr>
          </a:p>
          <a:p>
            <a:pPr marL="356235" marR="209550" indent="-228600">
              <a:lnSpc>
                <a:spcPct val="109700"/>
              </a:lnSpc>
              <a:spcBef>
                <a:spcPts val="1220"/>
              </a:spcBef>
              <a:buClr>
                <a:srgbClr val="126092"/>
              </a:buClr>
              <a:buFont typeface="Arial"/>
              <a:buChar char="•"/>
              <a:tabLst>
                <a:tab pos="356235" algn="l"/>
              </a:tabLst>
            </a:pPr>
            <a:r>
              <a:rPr sz="1200" spc="14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provider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who has a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contractual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agreement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Blue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Cross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Blue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Shield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Advantage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PPO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Network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1200">
              <a:latin typeface="Calibri"/>
              <a:cs typeface="Calibri"/>
            </a:endParaRPr>
          </a:p>
          <a:p>
            <a:pPr marL="114935">
              <a:lnSpc>
                <a:spcPct val="100000"/>
              </a:lnSpc>
            </a:pPr>
            <a:r>
              <a:rPr sz="1400" b="1" spc="21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400" b="1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95" dirty="0">
                <a:solidFill>
                  <a:srgbClr val="053C7D"/>
                </a:solidFill>
                <a:latin typeface="Calibri"/>
                <a:cs typeface="Calibri"/>
              </a:rPr>
              <a:t>MAPD</a:t>
            </a:r>
            <a:r>
              <a:rPr sz="1400" b="1" spc="1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0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400" b="1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15" dirty="0">
                <a:solidFill>
                  <a:srgbClr val="053C7D"/>
                </a:solidFill>
                <a:latin typeface="Calibri"/>
                <a:cs typeface="Calibri"/>
              </a:rPr>
              <a:t>CHOICES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330911" y="4074159"/>
          <a:ext cx="6510654" cy="4663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7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5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0820"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Out</a:t>
                      </a:r>
                      <a:r>
                        <a:rPr sz="1000" b="1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b="1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0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048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$750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$4,500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  <a:spcBef>
                          <a:spcPts val="670"/>
                        </a:spcBef>
                      </a:pPr>
                      <a:r>
                        <a:rPr sz="1000" b="1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OPTIONS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6995" algn="ctr">
                        <a:lnSpc>
                          <a:spcPts val="1650"/>
                        </a:lnSpc>
                        <a:spcBef>
                          <a:spcPts val="150"/>
                        </a:spcBef>
                      </a:pPr>
                      <a:r>
                        <a:rPr sz="1400" b="1" u="sng" spc="114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Diamond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ts val="1650"/>
                        </a:lnSpc>
                        <a:spcBef>
                          <a:spcPts val="150"/>
                        </a:spcBef>
                      </a:pPr>
                      <a:r>
                        <a:rPr sz="1400" b="1" u="sng" spc="10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Emerald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650"/>
                        </a:lnSpc>
                        <a:spcBef>
                          <a:spcPts val="150"/>
                        </a:spcBef>
                      </a:pPr>
                      <a:r>
                        <a:rPr sz="1400" b="1" u="sng" spc="10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Ruby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  <a:spcBef>
                          <a:spcPts val="305"/>
                        </a:spcBef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Type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ctr">
                        <a:lnSpc>
                          <a:spcPts val="1270"/>
                        </a:lnSpc>
                        <a:spcBef>
                          <a:spcPts val="165"/>
                        </a:spcBef>
                      </a:pPr>
                      <a:r>
                        <a:rPr sz="1100" spc="105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60" dirty="0">
                          <a:latin typeface="Calibri"/>
                          <a:cs typeface="Calibri"/>
                        </a:rPr>
                        <a:t>Deductible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T w="12700">
                      <a:solidFill>
                        <a:srgbClr val="167AF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1270"/>
                        </a:lnSpc>
                        <a:spcBef>
                          <a:spcPts val="165"/>
                        </a:spcBef>
                      </a:pPr>
                      <a:r>
                        <a:rPr sz="1100" spc="105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60" dirty="0">
                          <a:latin typeface="Calibri"/>
                          <a:cs typeface="Calibri"/>
                        </a:rPr>
                        <a:t>Deductible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T w="12700">
                      <a:solidFill>
                        <a:srgbClr val="167AF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270"/>
                        </a:lnSpc>
                        <a:spcBef>
                          <a:spcPts val="165"/>
                        </a:spcBef>
                      </a:pPr>
                      <a:r>
                        <a:rPr sz="1100" spc="105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60" dirty="0">
                          <a:latin typeface="Calibri"/>
                          <a:cs typeface="Calibri"/>
                        </a:rPr>
                        <a:t>Deductible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T w="12700">
                      <a:solidFill>
                        <a:srgbClr val="167AF3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215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  <a:spcBef>
                          <a:spcPts val="315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R="85090" algn="ctr">
                        <a:lnSpc>
                          <a:spcPts val="1130"/>
                        </a:lnSpc>
                        <a:spcBef>
                          <a:spcPts val="31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1130"/>
                        </a:lnSpc>
                        <a:spcBef>
                          <a:spcPts val="31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1130"/>
                        </a:lnSpc>
                        <a:spcBef>
                          <a:spcPts val="31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  <a:spcBef>
                          <a:spcPts val="310"/>
                        </a:spcBef>
                      </a:pP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8265" algn="ctr">
                        <a:lnSpc>
                          <a:spcPts val="1130"/>
                        </a:lnSpc>
                        <a:spcBef>
                          <a:spcPts val="310"/>
                        </a:spcBef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130"/>
                        </a:lnSpc>
                        <a:spcBef>
                          <a:spcPts val="31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130"/>
                        </a:lnSpc>
                        <a:spcBef>
                          <a:spcPts val="31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130"/>
                        </a:lnSpc>
                      </a:pP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Inpatient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5725" algn="ctr">
                        <a:lnSpc>
                          <a:spcPts val="1130"/>
                        </a:lnSpc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 marL="440690" marR="330835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L="405130" marR="313690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130"/>
                        </a:lnSpc>
                      </a:pP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Outpatient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5725" algn="ctr">
                        <a:lnSpc>
                          <a:spcPts val="1130"/>
                        </a:lnSpc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40690" marR="330835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05130" marR="313690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390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  <a:spcBef>
                          <a:spcPts val="34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Office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Visit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R="85090" algn="ctr">
                        <a:lnSpc>
                          <a:spcPts val="1130"/>
                        </a:lnSpc>
                        <a:spcBef>
                          <a:spcPts val="34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1130"/>
                        </a:lnSpc>
                        <a:spcBef>
                          <a:spcPts val="34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  <a:spcBef>
                          <a:spcPts val="34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  <a:spcBef>
                          <a:spcPts val="360"/>
                        </a:spcBef>
                      </a:pP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Chiropractic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5090" algn="ctr">
                        <a:lnSpc>
                          <a:spcPts val="1130"/>
                        </a:lnSpc>
                        <a:spcBef>
                          <a:spcPts val="36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1130"/>
                        </a:lnSpc>
                        <a:spcBef>
                          <a:spcPts val="36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  <a:spcBef>
                          <a:spcPts val="36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7485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Bef>
                          <a:spcPts val="330"/>
                        </a:spcBef>
                      </a:pP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Specialist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R="85090" algn="ctr">
                        <a:lnSpc>
                          <a:spcPts val="1125"/>
                        </a:lnSpc>
                        <a:spcBef>
                          <a:spcPts val="33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125"/>
                        </a:lnSpc>
                        <a:spcBef>
                          <a:spcPts val="33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910" marB="0"/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25"/>
                        </a:lnSpc>
                        <a:spcBef>
                          <a:spcPts val="33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  <a:spcBef>
                          <a:spcPts val="265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Urgent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5090" algn="ctr">
                        <a:lnSpc>
                          <a:spcPts val="1130"/>
                        </a:lnSpc>
                        <a:spcBef>
                          <a:spcPts val="26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130"/>
                        </a:lnSpc>
                        <a:spcBef>
                          <a:spcPts val="26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  <a:spcBef>
                          <a:spcPts val="26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125"/>
                        </a:lnSpc>
                      </a:pP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Facility</a:t>
                      </a:r>
                      <a:r>
                        <a:rPr sz="1000" spc="1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Evaluation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5725" algn="ctr">
                        <a:lnSpc>
                          <a:spcPts val="1125"/>
                        </a:lnSpc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440690" marR="330835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L="405130" marR="313690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Bef>
                          <a:spcPts val="55"/>
                        </a:spcBef>
                      </a:pP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Psych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5090" algn="ctr">
                        <a:lnSpc>
                          <a:spcPts val="1125"/>
                        </a:lnSpc>
                        <a:spcBef>
                          <a:spcPts val="5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1125"/>
                        </a:lnSpc>
                        <a:spcBef>
                          <a:spcPts val="5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25"/>
                        </a:lnSpc>
                        <a:spcBef>
                          <a:spcPts val="55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$25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125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Surgical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5725" algn="ctr">
                        <a:lnSpc>
                          <a:spcPts val="1125"/>
                        </a:lnSpc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440690" marR="330835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marL="405130" marR="313690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125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Physician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85725" algn="ctr">
                        <a:lnSpc>
                          <a:spcPts val="1125"/>
                        </a:lnSpc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40690" marR="330835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05130" marR="313690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Bef>
                          <a:spcPts val="309"/>
                        </a:spcBef>
                      </a:pP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Preventative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69" marB="0"/>
                </a:tc>
                <a:tc>
                  <a:txBody>
                    <a:bodyPr/>
                    <a:lstStyle/>
                    <a:p>
                      <a:pPr marR="85725" algn="ctr">
                        <a:lnSpc>
                          <a:spcPts val="1125"/>
                        </a:lnSpc>
                        <a:spcBef>
                          <a:spcPts val="309"/>
                        </a:spcBef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69" marB="0"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125"/>
                        </a:lnSpc>
                        <a:spcBef>
                          <a:spcPts val="309"/>
                        </a:spcBef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69" marB="0"/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1125"/>
                        </a:lnSpc>
                        <a:spcBef>
                          <a:spcPts val="309"/>
                        </a:spcBef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69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ts val="1125"/>
                        </a:lnSpc>
                        <a:spcBef>
                          <a:spcPts val="31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Emergency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5090" algn="ctr">
                        <a:lnSpc>
                          <a:spcPts val="1125"/>
                        </a:lnSpc>
                        <a:spcBef>
                          <a:spcPts val="31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125"/>
                        </a:lnSpc>
                        <a:spcBef>
                          <a:spcPts val="31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$75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25"/>
                        </a:lnSpc>
                        <a:spcBef>
                          <a:spcPts val="310"/>
                        </a:spcBef>
                      </a:pP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$90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125"/>
                        </a:lnSpc>
                      </a:pP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Ambulance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R="8572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3820" marB="0"/>
                </a:tc>
                <a:tc>
                  <a:txBody>
                    <a:bodyPr/>
                    <a:lstStyle/>
                    <a:p>
                      <a:pPr marL="440690" marR="330835" indent="-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405130" marR="313690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89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3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120"/>
                        </a:lnSpc>
                        <a:spcBef>
                          <a:spcPts val="5"/>
                        </a:spcBef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Durable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Equipment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572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40690" marR="330835" indent="-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05130" marR="313690" indent="-685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297179" y="8774112"/>
            <a:ext cx="251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C52223"/>
                </a:solidFill>
                <a:latin typeface="Calibri"/>
                <a:cs typeface="Calibri"/>
              </a:rPr>
              <a:t>See</a:t>
            </a:r>
            <a:r>
              <a:rPr sz="1200" b="1" spc="114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enrollment</a:t>
            </a:r>
            <a:r>
              <a:rPr sz="1200" b="1" spc="10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form</a:t>
            </a:r>
            <a:r>
              <a:rPr sz="1200" b="1" spc="10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</a:t>
            </a:r>
            <a:r>
              <a:rPr sz="1200" b="1" spc="8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all</a:t>
            </a:r>
            <a:r>
              <a:rPr sz="1200" b="1" spc="9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plan</a:t>
            </a:r>
            <a:r>
              <a:rPr sz="1200" b="1" spc="8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52223"/>
                </a:solidFill>
                <a:latin typeface="Calibri"/>
                <a:cs typeface="Calibri"/>
              </a:rPr>
              <a:t>rates.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13AB8540-4976-329D-1683-022310052782}"/>
              </a:ext>
            </a:extLst>
          </p:cNvPr>
          <p:cNvSpPr txBox="1"/>
          <p:nvPr/>
        </p:nvSpPr>
        <p:spPr>
          <a:xfrm>
            <a:off x="6909434" y="9581197"/>
            <a:ext cx="7429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850" spc="-50" dirty="0">
                <a:solidFill>
                  <a:srgbClr val="0969D7"/>
                </a:solidFill>
                <a:latin typeface="Corbel"/>
                <a:cs typeface="Corbel"/>
              </a:rPr>
              <a:t>6</a:t>
            </a:r>
            <a:endParaRPr sz="8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4479" y="383540"/>
            <a:ext cx="39223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1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400" b="1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95" dirty="0">
                <a:solidFill>
                  <a:srgbClr val="053C7D"/>
                </a:solidFill>
                <a:latin typeface="Calibri"/>
                <a:cs typeface="Calibri"/>
              </a:rPr>
              <a:t>MAPD</a:t>
            </a:r>
            <a:r>
              <a:rPr sz="1400" b="1" spc="1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95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1400" b="1" spc="1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95" dirty="0">
                <a:solidFill>
                  <a:srgbClr val="053C7D"/>
                </a:solidFill>
                <a:latin typeface="Calibri"/>
                <a:cs typeface="Calibri"/>
              </a:rPr>
              <a:t>DRUG</a:t>
            </a:r>
            <a:r>
              <a:rPr sz="1400" b="1" spc="1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90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0679" y="269240"/>
            <a:ext cx="1559559" cy="8077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4479" y="4298569"/>
            <a:ext cx="3705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75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1200" b="1" spc="1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170" dirty="0">
                <a:solidFill>
                  <a:srgbClr val="053C7D"/>
                </a:solidFill>
                <a:latin typeface="Calibri"/>
                <a:cs typeface="Calibri"/>
              </a:rPr>
              <a:t>DRUG</a:t>
            </a:r>
            <a:r>
              <a:rPr sz="1200" b="1" spc="180" dirty="0">
                <a:solidFill>
                  <a:srgbClr val="053C7D"/>
                </a:solidFill>
                <a:latin typeface="Calibri"/>
                <a:cs typeface="Calibri"/>
              </a:rPr>
              <a:t> PLANS</a:t>
            </a:r>
            <a:r>
              <a:rPr sz="1200" b="1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19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b="1" spc="2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u="sng" spc="165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RUBY</a:t>
            </a:r>
            <a:r>
              <a:rPr sz="1200" b="1" u="none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u="none" spc="16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8089" y="721994"/>
            <a:ext cx="3048635" cy="2159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200" b="1" spc="165" dirty="0">
                <a:solidFill>
                  <a:srgbClr val="053C7D"/>
                </a:solidFill>
                <a:latin typeface="Calibri"/>
                <a:cs typeface="Calibri"/>
              </a:rPr>
              <a:t>NO</a:t>
            </a:r>
            <a:r>
              <a:rPr sz="1200" b="1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053C7D"/>
                </a:solidFill>
                <a:latin typeface="Calibri"/>
                <a:cs typeface="Calibri"/>
              </a:rPr>
              <a:t>PDP</a:t>
            </a:r>
            <a:r>
              <a:rPr sz="1200" b="1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053C7D"/>
                </a:solidFill>
                <a:latin typeface="Calibri"/>
                <a:cs typeface="Calibri"/>
              </a:rPr>
              <a:t>Deductibles</a:t>
            </a:r>
            <a:r>
              <a:rPr sz="1200" b="1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any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these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3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8089" y="937894"/>
            <a:ext cx="4542155" cy="1854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Drug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053C7D"/>
                </a:solidFill>
                <a:latin typeface="Calibri"/>
                <a:cs typeface="Calibri"/>
              </a:rPr>
              <a:t>cover</a:t>
            </a:r>
            <a:r>
              <a:rPr sz="1200" b="1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b="1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200" b="1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5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b="1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053C7D"/>
                </a:solidFill>
                <a:latin typeface="Calibri"/>
                <a:cs typeface="Calibri"/>
              </a:rPr>
              <a:t>Donut</a:t>
            </a:r>
            <a:r>
              <a:rPr sz="1200" b="1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053C7D"/>
                </a:solidFill>
                <a:latin typeface="Calibri"/>
                <a:cs typeface="Calibri"/>
              </a:rPr>
              <a:t>Hole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5592" y="1133856"/>
            <a:ext cx="5462270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There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no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extra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out-of-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pocket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expense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2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</a:pPr>
            <a:r>
              <a:rPr sz="1200" b="1" spc="175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1200" b="1" spc="1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170" dirty="0">
                <a:solidFill>
                  <a:srgbClr val="053C7D"/>
                </a:solidFill>
                <a:latin typeface="Calibri"/>
                <a:cs typeface="Calibri"/>
              </a:rPr>
              <a:t>DRUG</a:t>
            </a:r>
            <a:r>
              <a:rPr sz="1200" b="1" spc="1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180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r>
              <a:rPr sz="1200" b="1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19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b="1" spc="20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u="sng" spc="185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DIAMOND</a:t>
            </a:r>
            <a:r>
              <a:rPr sz="1200" b="1" u="none" spc="1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u="none" spc="1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b="1" u="none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u="sng" spc="175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EMERALD</a:t>
            </a:r>
            <a:r>
              <a:rPr sz="1200" b="1" u="none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u="none" spc="170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31597" y="7410322"/>
          <a:ext cx="4617720" cy="1395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3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4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575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200" b="1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Prescription</a:t>
                      </a:r>
                      <a:r>
                        <a:rPr sz="120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Drug</a:t>
                      </a:r>
                      <a:r>
                        <a:rPr sz="12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 </a:t>
                      </a:r>
                      <a:r>
                        <a:rPr sz="120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</a:t>
                      </a:r>
                      <a:r>
                        <a:rPr sz="1200" b="1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</a:t>
                      </a:r>
                      <a:r>
                        <a:rPr sz="12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PDP</a:t>
                      </a:r>
                      <a:r>
                        <a:rPr sz="12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plans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T w="28575">
                      <a:solidFill>
                        <a:srgbClr val="053C7D"/>
                      </a:solidFill>
                      <a:prstDash val="solid"/>
                    </a:lnT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B0D2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Oral</a:t>
                      </a:r>
                      <a:r>
                        <a:rPr sz="12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2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injectable</a:t>
                      </a:r>
                      <a:r>
                        <a:rPr sz="1200" spc="1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contraceptives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Smoking</a:t>
                      </a:r>
                      <a:r>
                        <a:rPr sz="1200" spc="1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cessation</a:t>
                      </a:r>
                      <a:r>
                        <a:rPr sz="1200" spc="2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drugs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2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Weight</a:t>
                      </a:r>
                      <a:r>
                        <a:rPr sz="1200" spc="1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loss</a:t>
                      </a:r>
                      <a:r>
                        <a:rPr sz="12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drugs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939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2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939" marB="0"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Impotency</a:t>
                      </a:r>
                      <a:r>
                        <a:rPr sz="1200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drugs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0" y="8851900"/>
            <a:ext cx="7315200" cy="259079"/>
          </a:xfrm>
          <a:custGeom>
            <a:avLst/>
            <a:gdLst/>
            <a:ahLst/>
            <a:cxnLst/>
            <a:rect l="l" t="t" r="r" b="b"/>
            <a:pathLst>
              <a:path w="7315200" h="259079">
                <a:moveTo>
                  <a:pt x="7315200" y="0"/>
                </a:moveTo>
                <a:lnTo>
                  <a:pt x="0" y="0"/>
                </a:lnTo>
                <a:lnTo>
                  <a:pt x="0" y="259080"/>
                </a:lnTo>
                <a:lnTo>
                  <a:pt x="7315200" y="259080"/>
                </a:lnTo>
                <a:lnTo>
                  <a:pt x="7315200" y="0"/>
                </a:lnTo>
                <a:close/>
              </a:path>
            </a:pathLst>
          </a:custGeom>
          <a:solidFill>
            <a:srgbClr val="B0D2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0527" y="7701533"/>
            <a:ext cx="6608445" cy="1629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42485" marR="203835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053C7D"/>
                </a:solidFill>
                <a:latin typeface="Calibri"/>
                <a:cs typeface="Calibri"/>
              </a:rPr>
              <a:t>Most</a:t>
            </a:r>
            <a:r>
              <a:rPr sz="1100" b="1" spc="1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53C7D"/>
                </a:solidFill>
                <a:latin typeface="Calibri"/>
                <a:cs typeface="Calibri"/>
              </a:rPr>
              <a:t>Common</a:t>
            </a:r>
            <a:r>
              <a:rPr sz="1100" b="1" spc="2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053C7D"/>
                </a:solidFill>
                <a:latin typeface="Calibri"/>
                <a:cs typeface="Calibri"/>
              </a:rPr>
              <a:t>Preferred Pharmacies:</a:t>
            </a:r>
            <a:r>
              <a:rPr sz="1100" b="1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i="1" dirty="0">
                <a:solidFill>
                  <a:srgbClr val="053C7D"/>
                </a:solidFill>
                <a:latin typeface="Calibri"/>
                <a:cs typeface="Calibri"/>
              </a:rPr>
              <a:t>(less</a:t>
            </a:r>
            <a:r>
              <a:rPr sz="900" b="1" i="1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i="1" spc="-35" dirty="0">
                <a:solidFill>
                  <a:srgbClr val="053C7D"/>
                </a:solidFill>
                <a:latin typeface="Calibri"/>
                <a:cs typeface="Calibri"/>
              </a:rPr>
              <a:t>expensive</a:t>
            </a:r>
            <a:r>
              <a:rPr sz="900" b="1" i="1" spc="-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i="1" spc="-10" dirty="0">
                <a:solidFill>
                  <a:srgbClr val="053C7D"/>
                </a:solidFill>
                <a:latin typeface="Calibri"/>
                <a:cs typeface="Calibri"/>
              </a:rPr>
              <a:t>option)</a:t>
            </a:r>
            <a:endParaRPr sz="900">
              <a:latin typeface="Calibri"/>
              <a:cs typeface="Calibri"/>
            </a:endParaRPr>
          </a:p>
          <a:p>
            <a:pPr marL="4774565">
              <a:lnSpc>
                <a:spcPct val="100000"/>
              </a:lnSpc>
            </a:pPr>
            <a:r>
              <a:rPr sz="1100" spc="60" dirty="0">
                <a:solidFill>
                  <a:srgbClr val="053C7D"/>
                </a:solidFill>
                <a:latin typeface="Calibri"/>
                <a:cs typeface="Calibri"/>
              </a:rPr>
              <a:t>Walmart, Kroger</a:t>
            </a:r>
            <a:r>
              <a:rPr sz="11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53C7D"/>
                </a:solidFill>
                <a:latin typeface="Calibri"/>
                <a:cs typeface="Calibri"/>
              </a:rPr>
              <a:t>&amp;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053C7D"/>
                </a:solidFill>
                <a:latin typeface="Calibri"/>
                <a:cs typeface="Calibri"/>
              </a:rPr>
              <a:t>Walgreens</a:t>
            </a:r>
            <a:endParaRPr sz="1100">
              <a:latin typeface="Calibri"/>
              <a:cs typeface="Calibri"/>
            </a:endParaRPr>
          </a:p>
          <a:p>
            <a:pPr marL="4648200">
              <a:lnSpc>
                <a:spcPct val="100000"/>
              </a:lnSpc>
              <a:spcBef>
                <a:spcPts val="520"/>
              </a:spcBef>
            </a:pPr>
            <a:r>
              <a:rPr sz="1100" b="1" dirty="0">
                <a:solidFill>
                  <a:srgbClr val="053C7D"/>
                </a:solidFill>
                <a:latin typeface="Calibri"/>
                <a:cs typeface="Calibri"/>
              </a:rPr>
              <a:t>Most</a:t>
            </a:r>
            <a:r>
              <a:rPr sz="1100" b="1" spc="1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53C7D"/>
                </a:solidFill>
                <a:latin typeface="Calibri"/>
                <a:cs typeface="Calibri"/>
              </a:rPr>
              <a:t>Common</a:t>
            </a:r>
            <a:r>
              <a:rPr sz="1100" b="1" spc="229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053C7D"/>
                </a:solidFill>
                <a:latin typeface="Calibri"/>
                <a:cs typeface="Calibri"/>
              </a:rPr>
              <a:t>Standard</a:t>
            </a:r>
            <a:endParaRPr sz="1100">
              <a:latin typeface="Calibri"/>
              <a:cs typeface="Calibri"/>
            </a:endParaRPr>
          </a:p>
          <a:p>
            <a:pPr marL="4648200">
              <a:lnSpc>
                <a:spcPct val="100000"/>
              </a:lnSpc>
              <a:spcBef>
                <a:spcPts val="5"/>
              </a:spcBef>
            </a:pPr>
            <a:r>
              <a:rPr sz="1100" b="1" spc="-10" dirty="0">
                <a:solidFill>
                  <a:srgbClr val="053C7D"/>
                </a:solidFill>
                <a:latin typeface="Calibri"/>
                <a:cs typeface="Calibri"/>
              </a:rPr>
              <a:t>Pharmacies:</a:t>
            </a:r>
            <a:endParaRPr sz="1100">
              <a:latin typeface="Calibri"/>
              <a:cs typeface="Calibri"/>
            </a:endParaRPr>
          </a:p>
          <a:p>
            <a:pPr marL="4779645">
              <a:lnSpc>
                <a:spcPct val="100000"/>
              </a:lnSpc>
            </a:pPr>
            <a:r>
              <a:rPr sz="1100" dirty="0">
                <a:solidFill>
                  <a:srgbClr val="053C7D"/>
                </a:solidFill>
                <a:latin typeface="Calibri"/>
                <a:cs typeface="Calibri"/>
              </a:rPr>
              <a:t>CVS</a:t>
            </a:r>
            <a:r>
              <a:rPr sz="1100" spc="20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53C7D"/>
                </a:solidFill>
                <a:latin typeface="Calibri"/>
                <a:cs typeface="Calibri"/>
              </a:rPr>
              <a:t>&amp;</a:t>
            </a:r>
            <a:r>
              <a:rPr sz="1100" spc="20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053C7D"/>
                </a:solidFill>
                <a:latin typeface="Calibri"/>
                <a:cs typeface="Calibri"/>
              </a:rPr>
              <a:t>Winn-</a:t>
            </a:r>
            <a:r>
              <a:rPr sz="1100" spc="-20" dirty="0">
                <a:solidFill>
                  <a:srgbClr val="053C7D"/>
                </a:solidFill>
                <a:latin typeface="Calibri"/>
                <a:cs typeface="Calibri"/>
              </a:rPr>
              <a:t>Dixie</a:t>
            </a:r>
            <a:endParaRPr sz="1100">
              <a:latin typeface="Calibri"/>
              <a:cs typeface="Calibri"/>
            </a:endParaRPr>
          </a:p>
          <a:p>
            <a:pPr marL="234950" indent="-182245">
              <a:lnSpc>
                <a:spcPct val="100000"/>
              </a:lnSpc>
              <a:spcBef>
                <a:spcPts val="655"/>
              </a:spcBef>
              <a:buFont typeface="Wingdings"/>
              <a:buChar char=""/>
              <a:tabLst>
                <a:tab pos="234950" algn="l"/>
              </a:tabLst>
            </a:pP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Member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may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get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90-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day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supply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their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local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pharmacy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mail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order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same</a:t>
            </a:r>
            <a:r>
              <a:rPr sz="12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x2</a:t>
            </a:r>
            <a:r>
              <a:rPr sz="12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co-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pay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100" spc="60" dirty="0">
                <a:solidFill>
                  <a:srgbClr val="053C7D"/>
                </a:solidFill>
                <a:latin typeface="Calibri"/>
                <a:cs typeface="Calibri"/>
              </a:rPr>
              <a:t>Out-</a:t>
            </a:r>
            <a:r>
              <a:rPr sz="1100" dirty="0">
                <a:solidFill>
                  <a:srgbClr val="053C7D"/>
                </a:solidFill>
                <a:latin typeface="Calibri"/>
                <a:cs typeface="Calibri"/>
              </a:rPr>
              <a:t>of-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pocket</a:t>
            </a:r>
            <a:r>
              <a:rPr sz="11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053C7D"/>
                </a:solidFill>
                <a:latin typeface="Calibri"/>
                <a:cs typeface="Calibri"/>
              </a:rPr>
              <a:t>cost </a:t>
            </a:r>
            <a:r>
              <a:rPr sz="110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11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applied</a:t>
            </a:r>
            <a:r>
              <a:rPr sz="11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053C7D"/>
                </a:solidFill>
                <a:latin typeface="Calibri"/>
                <a:cs typeface="Calibri"/>
              </a:rPr>
              <a:t>based</a:t>
            </a:r>
            <a:r>
              <a:rPr sz="11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1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053C7D"/>
                </a:solidFill>
                <a:latin typeface="Calibri"/>
                <a:cs typeface="Calibri"/>
              </a:rPr>
              <a:t>drug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053C7D"/>
                </a:solidFill>
                <a:latin typeface="Calibri"/>
                <a:cs typeface="Calibri"/>
              </a:rPr>
              <a:t>tiers</a:t>
            </a:r>
            <a:r>
              <a:rPr sz="11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053C7D"/>
                </a:solidFill>
                <a:latin typeface="Calibri"/>
                <a:cs typeface="Calibri"/>
              </a:rPr>
              <a:t>pharmacy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053C7D"/>
                </a:solidFill>
                <a:latin typeface="Calibri"/>
                <a:cs typeface="Calibri"/>
              </a:rPr>
              <a:t>type: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527" y="9304972"/>
            <a:ext cx="206756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70" dirty="0">
                <a:solidFill>
                  <a:srgbClr val="053C7D"/>
                </a:solidFill>
                <a:latin typeface="Calibri"/>
                <a:cs typeface="Calibri"/>
              </a:rPr>
              <a:t>Tier </a:t>
            </a:r>
            <a:r>
              <a:rPr sz="1100" b="1" spc="165" dirty="0">
                <a:solidFill>
                  <a:srgbClr val="053C7D"/>
                </a:solidFill>
                <a:latin typeface="Calibri"/>
                <a:cs typeface="Calibri"/>
              </a:rPr>
              <a:t>1</a:t>
            </a:r>
            <a:r>
              <a:rPr sz="1100" spc="165" dirty="0">
                <a:solidFill>
                  <a:srgbClr val="053C7D"/>
                </a:solidFill>
                <a:latin typeface="Calibri"/>
                <a:cs typeface="Calibri"/>
              </a:rPr>
              <a:t>=</a:t>
            </a:r>
            <a:r>
              <a:rPr sz="11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20" dirty="0">
                <a:solidFill>
                  <a:srgbClr val="053C7D"/>
                </a:solidFill>
                <a:latin typeface="Calibri"/>
                <a:cs typeface="Calibri"/>
              </a:rPr>
              <a:t>Preferred</a:t>
            </a:r>
            <a:r>
              <a:rPr sz="11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053C7D"/>
                </a:solidFill>
                <a:latin typeface="Calibri"/>
                <a:cs typeface="Calibri"/>
              </a:rPr>
              <a:t>generic</a:t>
            </a:r>
            <a:r>
              <a:rPr sz="11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drugs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b="1" spc="65" dirty="0">
                <a:solidFill>
                  <a:srgbClr val="053C7D"/>
                </a:solidFill>
                <a:latin typeface="Calibri"/>
                <a:cs typeface="Calibri"/>
              </a:rPr>
              <a:t>Tier</a:t>
            </a:r>
            <a:r>
              <a:rPr sz="1100" b="1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b="1" spc="165" dirty="0">
                <a:solidFill>
                  <a:srgbClr val="053C7D"/>
                </a:solidFill>
                <a:latin typeface="Calibri"/>
                <a:cs typeface="Calibri"/>
              </a:rPr>
              <a:t>2</a:t>
            </a:r>
            <a:r>
              <a:rPr sz="1100" spc="165" dirty="0">
                <a:solidFill>
                  <a:srgbClr val="053C7D"/>
                </a:solidFill>
                <a:latin typeface="Calibri"/>
                <a:cs typeface="Calibri"/>
              </a:rPr>
              <a:t>=</a:t>
            </a:r>
            <a:r>
              <a:rPr sz="11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053C7D"/>
                </a:solidFill>
                <a:latin typeface="Calibri"/>
                <a:cs typeface="Calibri"/>
              </a:rPr>
              <a:t>Generic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spc="65" dirty="0">
                <a:solidFill>
                  <a:srgbClr val="053C7D"/>
                </a:solidFill>
                <a:latin typeface="Calibri"/>
                <a:cs typeface="Calibri"/>
              </a:rPr>
              <a:t>Tier </a:t>
            </a:r>
            <a:r>
              <a:rPr sz="1100" b="1" spc="165" dirty="0">
                <a:solidFill>
                  <a:srgbClr val="053C7D"/>
                </a:solidFill>
                <a:latin typeface="Calibri"/>
                <a:cs typeface="Calibri"/>
              </a:rPr>
              <a:t>3</a:t>
            </a:r>
            <a:r>
              <a:rPr sz="1100" spc="165" dirty="0">
                <a:solidFill>
                  <a:srgbClr val="053C7D"/>
                </a:solidFill>
                <a:latin typeface="Calibri"/>
                <a:cs typeface="Calibri"/>
              </a:rPr>
              <a:t>=</a:t>
            </a:r>
            <a:r>
              <a:rPr sz="11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20" dirty="0">
                <a:solidFill>
                  <a:srgbClr val="053C7D"/>
                </a:solidFill>
                <a:latin typeface="Calibri"/>
                <a:cs typeface="Calibri"/>
              </a:rPr>
              <a:t>Preferred</a:t>
            </a:r>
            <a:r>
              <a:rPr sz="11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brand</a:t>
            </a:r>
            <a:r>
              <a:rPr sz="11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053C7D"/>
                </a:solidFill>
                <a:latin typeface="Calibri"/>
                <a:cs typeface="Calibri"/>
              </a:rPr>
              <a:t>drugs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54679" y="9304972"/>
            <a:ext cx="187388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b="1" spc="70" dirty="0">
                <a:solidFill>
                  <a:srgbClr val="053C7D"/>
                </a:solidFill>
                <a:latin typeface="Calibri"/>
                <a:cs typeface="Calibri"/>
              </a:rPr>
              <a:t>Tier</a:t>
            </a:r>
            <a:r>
              <a:rPr sz="1100" b="1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b="1" spc="165" dirty="0">
                <a:solidFill>
                  <a:srgbClr val="053C7D"/>
                </a:solidFill>
                <a:latin typeface="Calibri"/>
                <a:cs typeface="Calibri"/>
              </a:rPr>
              <a:t>4</a:t>
            </a:r>
            <a:r>
              <a:rPr sz="1100" spc="165" dirty="0">
                <a:solidFill>
                  <a:srgbClr val="053C7D"/>
                </a:solidFill>
                <a:latin typeface="Calibri"/>
                <a:cs typeface="Calibri"/>
              </a:rPr>
              <a:t>=</a:t>
            </a:r>
            <a:r>
              <a:rPr sz="11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Non-</a:t>
            </a:r>
            <a:r>
              <a:rPr sz="1100" spc="45" dirty="0">
                <a:solidFill>
                  <a:srgbClr val="053C7D"/>
                </a:solidFill>
                <a:latin typeface="Calibri"/>
                <a:cs typeface="Calibri"/>
              </a:rPr>
              <a:t>preferred</a:t>
            </a:r>
            <a:r>
              <a:rPr sz="11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drugs </a:t>
            </a:r>
            <a:r>
              <a:rPr sz="1100" b="1" spc="65" dirty="0">
                <a:solidFill>
                  <a:srgbClr val="053C7D"/>
                </a:solidFill>
                <a:latin typeface="Calibri"/>
                <a:cs typeface="Calibri"/>
              </a:rPr>
              <a:t>Tier</a:t>
            </a:r>
            <a:r>
              <a:rPr sz="1100" b="1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b="1" spc="165" dirty="0">
                <a:solidFill>
                  <a:srgbClr val="053C7D"/>
                </a:solidFill>
                <a:latin typeface="Calibri"/>
                <a:cs typeface="Calibri"/>
              </a:rPr>
              <a:t>5</a:t>
            </a:r>
            <a:r>
              <a:rPr sz="1100" spc="165" dirty="0">
                <a:solidFill>
                  <a:srgbClr val="053C7D"/>
                </a:solidFill>
                <a:latin typeface="Calibri"/>
                <a:cs typeface="Calibri"/>
              </a:rPr>
              <a:t>=</a:t>
            </a:r>
            <a:r>
              <a:rPr sz="11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053C7D"/>
                </a:solidFill>
                <a:latin typeface="Calibri"/>
                <a:cs typeface="Calibri"/>
              </a:rPr>
              <a:t>Specialty</a:t>
            </a:r>
            <a:r>
              <a:rPr sz="11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053C7D"/>
                </a:solidFill>
                <a:latin typeface="Calibri"/>
                <a:cs typeface="Calibri"/>
              </a:rPr>
              <a:t>drugs </a:t>
            </a:r>
            <a:r>
              <a:rPr sz="1100" b="1" spc="80" dirty="0">
                <a:solidFill>
                  <a:srgbClr val="053C7D"/>
                </a:solidFill>
                <a:latin typeface="Calibri"/>
                <a:cs typeface="Calibri"/>
              </a:rPr>
              <a:t>Catastrophic</a:t>
            </a:r>
            <a:r>
              <a:rPr sz="1100" spc="80" dirty="0">
                <a:solidFill>
                  <a:srgbClr val="053C7D"/>
                </a:solidFill>
                <a:latin typeface="Calibri"/>
                <a:cs typeface="Calibri"/>
              </a:rPr>
              <a:t>=</a:t>
            </a:r>
            <a:r>
              <a:rPr sz="11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053C7D"/>
                </a:solidFill>
                <a:latin typeface="Calibri"/>
                <a:cs typeface="Calibri"/>
              </a:rPr>
              <a:t>Over</a:t>
            </a:r>
            <a:r>
              <a:rPr sz="11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053C7D"/>
                </a:solidFill>
                <a:latin typeface="Calibri"/>
                <a:cs typeface="Calibri"/>
              </a:rPr>
              <a:t>$8,000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296329" y="1755013"/>
          <a:ext cx="6078219" cy="2442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979">
                <a:tc>
                  <a:txBody>
                    <a:bodyPr/>
                    <a:lstStyle/>
                    <a:p>
                      <a:pPr marL="8890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b="1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10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PDP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T w="28575">
                      <a:solidFill>
                        <a:srgbClr val="053C7D"/>
                      </a:solidFill>
                      <a:prstDash val="solid"/>
                    </a:lnT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B0D2F9"/>
                    </a:solidFill>
                  </a:tcPr>
                </a:tc>
                <a:tc>
                  <a:txBody>
                    <a:bodyPr/>
                    <a:lstStyle/>
                    <a:p>
                      <a:pPr marL="37020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Preferred</a:t>
                      </a:r>
                      <a:r>
                        <a:rPr sz="110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T w="28575">
                      <a:solidFill>
                        <a:srgbClr val="053C7D"/>
                      </a:solidFill>
                      <a:prstDash val="solid"/>
                    </a:lnT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B0D2F9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100" b="1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T w="28575">
                      <a:solidFill>
                        <a:srgbClr val="053C7D"/>
                      </a:solidFill>
                      <a:prstDash val="solid"/>
                    </a:lnT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B0D2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Prior</a:t>
                      </a:r>
                      <a:r>
                        <a:rPr sz="1100" spc="1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Authorization/Step</a:t>
                      </a:r>
                      <a:r>
                        <a:rPr sz="1100" spc="3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Therapy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38100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b="1" spc="1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Rx</a:t>
                      </a:r>
                      <a:r>
                        <a:rPr sz="1100" b="1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528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b="1" spc="105" dirty="0">
                          <a:solidFill>
                            <a:srgbClr val="C52223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b="1" spc="105" dirty="0">
                          <a:solidFill>
                            <a:srgbClr val="C52223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37528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528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37782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274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68135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30%</a:t>
                      </a: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126490">
                        <a:lnSpc>
                          <a:spcPts val="1275"/>
                        </a:lnSpc>
                      </a:pPr>
                      <a:r>
                        <a:rPr sz="11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29654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30%</a:t>
                      </a: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41045">
                        <a:lnSpc>
                          <a:spcPts val="1275"/>
                        </a:lnSpc>
                      </a:pPr>
                      <a:r>
                        <a:rPr sz="11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 gridSpan="3">
                  <a:txBody>
                    <a:bodyPr/>
                    <a:lstStyle/>
                    <a:p>
                      <a:pPr marL="91440">
                        <a:lnSpc>
                          <a:spcPts val="1055"/>
                        </a:lnSpc>
                      </a:pP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BCBS</a:t>
                      </a:r>
                      <a:r>
                        <a:rPr sz="1100" b="1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will</a:t>
                      </a:r>
                      <a:r>
                        <a:rPr sz="110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notify</a:t>
                      </a:r>
                      <a:r>
                        <a:rPr sz="11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when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Catastrophic</a:t>
                      </a:r>
                      <a:r>
                        <a:rPr sz="11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1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Phase</a:t>
                      </a:r>
                      <a:r>
                        <a:rPr sz="11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begins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ts val="1190"/>
                        </a:lnSpc>
                      </a:pP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(Information</a:t>
                      </a:r>
                      <a:r>
                        <a:rPr sz="1000" spc="1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can</a:t>
                      </a:r>
                      <a:r>
                        <a:rPr sz="1000" spc="1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found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1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EOB,</a:t>
                      </a:r>
                      <a:r>
                        <a:rPr sz="1000" spc="1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00" spc="1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can</a:t>
                      </a:r>
                      <a:r>
                        <a:rPr sz="1000" spc="1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change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year)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1440">
                        <a:lnSpc>
                          <a:spcPts val="1265"/>
                        </a:lnSpc>
                        <a:spcBef>
                          <a:spcPts val="405"/>
                        </a:spcBef>
                      </a:pPr>
                      <a:r>
                        <a:rPr sz="11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90</a:t>
                      </a:r>
                      <a:r>
                        <a:rPr sz="11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Day</a:t>
                      </a: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Supply</a:t>
                      </a:r>
                      <a:r>
                        <a:rPr sz="1125" spc="52" baseline="3703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*</a:t>
                      </a:r>
                      <a:endParaRPr sz="1125" baseline="3703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37338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x2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x2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299720" y="4544186"/>
          <a:ext cx="6090920" cy="2704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3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9870">
                <a:tc>
                  <a:txBody>
                    <a:bodyPr/>
                    <a:lstStyle/>
                    <a:p>
                      <a:pPr marL="88138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Ruby</a:t>
                      </a:r>
                      <a:r>
                        <a:rPr sz="1100" b="1" spc="-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1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PDP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T w="28575">
                      <a:solidFill>
                        <a:srgbClr val="053C7D"/>
                      </a:solidFill>
                      <a:prstDash val="solid"/>
                    </a:lnT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B0D2F9"/>
                    </a:solidFill>
                  </a:tcPr>
                </a:tc>
                <a:tc>
                  <a:txBody>
                    <a:bodyPr/>
                    <a:lstStyle/>
                    <a:p>
                      <a:pPr marL="53149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Preferred 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T w="28575">
                      <a:solidFill>
                        <a:srgbClr val="053C7D"/>
                      </a:solidFill>
                      <a:prstDash val="solid"/>
                    </a:lnT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B0D2F9"/>
                    </a:solidFill>
                  </a:tcPr>
                </a:tc>
                <a:tc>
                  <a:txBody>
                    <a:bodyPr/>
                    <a:lstStyle/>
                    <a:p>
                      <a:pPr marL="9271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100" b="1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T w="28575">
                      <a:solidFill>
                        <a:srgbClr val="053C7D"/>
                      </a:solidFill>
                      <a:prstDash val="solid"/>
                    </a:lnT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B0D2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870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Prior</a:t>
                      </a:r>
                      <a:r>
                        <a:rPr sz="1100" spc="1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Authorization/Step</a:t>
                      </a:r>
                      <a:r>
                        <a:rPr sz="1100" spc="3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Therapy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5416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9842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870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1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Rx</a:t>
                      </a:r>
                      <a:r>
                        <a:rPr sz="1100" b="1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59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105" dirty="0">
                          <a:solidFill>
                            <a:srgbClr val="C52223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105" dirty="0">
                          <a:solidFill>
                            <a:srgbClr val="C52223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870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53340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870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870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53848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870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4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Tier</a:t>
                      </a:r>
                      <a:r>
                        <a:rPr sz="1100" spc="1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60134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30%</a:t>
                      </a: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29640">
                        <a:lnSpc>
                          <a:spcPts val="1265"/>
                        </a:lnSpc>
                      </a:pPr>
                      <a:r>
                        <a:rPr sz="11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R="20002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30%</a:t>
                      </a: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R="96520" algn="ctr">
                        <a:lnSpc>
                          <a:spcPts val="1265"/>
                        </a:lnSpc>
                      </a:pPr>
                      <a:r>
                        <a:rPr sz="11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 gridSpan="3">
                  <a:txBody>
                    <a:bodyPr/>
                    <a:lstStyle/>
                    <a:p>
                      <a:pPr marL="103505">
                        <a:lnSpc>
                          <a:spcPts val="1065"/>
                        </a:lnSpc>
                      </a:pP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BCBS</a:t>
                      </a:r>
                      <a:r>
                        <a:rPr sz="1100" b="1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will</a:t>
                      </a:r>
                      <a:r>
                        <a:rPr sz="110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notify</a:t>
                      </a:r>
                      <a:r>
                        <a:rPr sz="11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when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Catastrophic</a:t>
                      </a:r>
                      <a:r>
                        <a:rPr sz="11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1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Phase</a:t>
                      </a:r>
                      <a:r>
                        <a:rPr sz="11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begins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03505">
                        <a:lnSpc>
                          <a:spcPts val="1190"/>
                        </a:lnSpc>
                      </a:pP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(Information</a:t>
                      </a:r>
                      <a:r>
                        <a:rPr sz="1000" spc="1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can</a:t>
                      </a:r>
                      <a:r>
                        <a:rPr sz="1000" spc="1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found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1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EOB,</a:t>
                      </a:r>
                      <a:r>
                        <a:rPr sz="1000" spc="1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00" spc="1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can</a:t>
                      </a:r>
                      <a:r>
                        <a:rPr sz="1000" spc="1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change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year)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870">
                <a:tc>
                  <a:txBody>
                    <a:bodyPr/>
                    <a:lstStyle/>
                    <a:p>
                      <a:pPr marL="103505">
                        <a:lnSpc>
                          <a:spcPts val="1280"/>
                        </a:lnSpc>
                        <a:spcBef>
                          <a:spcPts val="430"/>
                        </a:spcBef>
                      </a:pPr>
                      <a:r>
                        <a:rPr sz="11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90</a:t>
                      </a:r>
                      <a:r>
                        <a:rPr sz="11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Day</a:t>
                      </a:r>
                      <a:r>
                        <a:rPr sz="1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Supply</a:t>
                      </a:r>
                      <a:r>
                        <a:rPr sz="1125" spc="-15" baseline="3703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*</a:t>
                      </a:r>
                      <a:endParaRPr sz="1125" baseline="3703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5340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x2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9588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x2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B w="28575">
                      <a:solidFill>
                        <a:srgbClr val="053C7D"/>
                      </a:solidFill>
                      <a:prstDash val="solid"/>
                    </a:lnB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310">
                <a:tc gridSpan="3">
                  <a:txBody>
                    <a:bodyPr/>
                    <a:lstStyle/>
                    <a:p>
                      <a:pPr marL="68961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Copays</a:t>
                      </a:r>
                      <a:r>
                        <a:rPr sz="10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only</a:t>
                      </a:r>
                      <a:r>
                        <a:rPr sz="10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differences</a:t>
                      </a:r>
                      <a:r>
                        <a:rPr sz="10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Diamond,</a:t>
                      </a:r>
                      <a:r>
                        <a:rPr sz="100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Emerald</a:t>
                      </a:r>
                      <a:r>
                        <a:rPr sz="1000" b="1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r>
                        <a:rPr sz="100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PDP</a:t>
                      </a:r>
                      <a:r>
                        <a:rPr sz="100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b="1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Ruby</a:t>
                      </a:r>
                      <a:r>
                        <a:rPr sz="10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PDP</a:t>
                      </a:r>
                      <a:r>
                        <a:rPr sz="100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T w="28575">
                      <a:solidFill>
                        <a:srgbClr val="053C7D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6459601" y="9568180"/>
            <a:ext cx="71120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50" dirty="0">
                <a:solidFill>
                  <a:srgbClr val="031328"/>
                </a:solidFill>
                <a:latin typeface="Corbel"/>
                <a:cs typeface="Corbel"/>
              </a:rPr>
              <a:t>7</a:t>
            </a:r>
            <a:endParaRPr sz="85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35402" y="810780"/>
            <a:ext cx="4704715" cy="526415"/>
            <a:chOff x="2335402" y="810780"/>
            <a:chExt cx="4704715" cy="526415"/>
          </a:xfrm>
        </p:grpSpPr>
        <p:sp>
          <p:nvSpPr>
            <p:cNvPr id="3" name="object 3"/>
            <p:cNvSpPr/>
            <p:nvPr/>
          </p:nvSpPr>
          <p:spPr>
            <a:xfrm>
              <a:off x="2335403" y="810780"/>
              <a:ext cx="4704715" cy="526415"/>
            </a:xfrm>
            <a:custGeom>
              <a:avLst/>
              <a:gdLst/>
              <a:ahLst/>
              <a:cxnLst/>
              <a:rect l="l" t="t" r="r" b="b"/>
              <a:pathLst>
                <a:path w="4704715" h="526415">
                  <a:moveTo>
                    <a:pt x="1568069" y="0"/>
                  </a:moveTo>
                  <a:lnTo>
                    <a:pt x="0" y="0"/>
                  </a:lnTo>
                  <a:lnTo>
                    <a:pt x="0" y="526275"/>
                  </a:lnTo>
                  <a:lnTo>
                    <a:pt x="1568069" y="526275"/>
                  </a:lnTo>
                  <a:lnTo>
                    <a:pt x="1568069" y="0"/>
                  </a:lnTo>
                  <a:close/>
                </a:path>
                <a:path w="4704715" h="526415">
                  <a:moveTo>
                    <a:pt x="4704334" y="0"/>
                  </a:moveTo>
                  <a:lnTo>
                    <a:pt x="3136265" y="0"/>
                  </a:lnTo>
                  <a:lnTo>
                    <a:pt x="1568196" y="0"/>
                  </a:lnTo>
                  <a:lnTo>
                    <a:pt x="1568196" y="526275"/>
                  </a:lnTo>
                  <a:lnTo>
                    <a:pt x="3136265" y="526275"/>
                  </a:lnTo>
                  <a:lnTo>
                    <a:pt x="4704334" y="526275"/>
                  </a:lnTo>
                  <a:lnTo>
                    <a:pt x="4704334" y="0"/>
                  </a:lnTo>
                  <a:close/>
                </a:path>
              </a:pathLst>
            </a:custGeom>
            <a:solidFill>
              <a:srgbClr val="63A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25749" y="1072387"/>
              <a:ext cx="3291204" cy="124460"/>
            </a:xfrm>
            <a:custGeom>
              <a:avLst/>
              <a:gdLst/>
              <a:ahLst/>
              <a:cxnLst/>
              <a:rect l="l" t="t" r="r" b="b"/>
              <a:pathLst>
                <a:path w="3291204" h="124459">
                  <a:moveTo>
                    <a:pt x="269240" y="0"/>
                  </a:moveTo>
                  <a:lnTo>
                    <a:pt x="0" y="0"/>
                  </a:lnTo>
                  <a:lnTo>
                    <a:pt x="0" y="124460"/>
                  </a:lnTo>
                  <a:lnTo>
                    <a:pt x="269240" y="124460"/>
                  </a:lnTo>
                  <a:lnTo>
                    <a:pt x="269240" y="0"/>
                  </a:lnTo>
                  <a:close/>
                </a:path>
                <a:path w="3291204" h="124459">
                  <a:moveTo>
                    <a:pt x="1837296" y="0"/>
                  </a:moveTo>
                  <a:lnTo>
                    <a:pt x="1568069" y="0"/>
                  </a:lnTo>
                  <a:lnTo>
                    <a:pt x="1568069" y="124460"/>
                  </a:lnTo>
                  <a:lnTo>
                    <a:pt x="1837296" y="124460"/>
                  </a:lnTo>
                  <a:lnTo>
                    <a:pt x="1837296" y="0"/>
                  </a:lnTo>
                  <a:close/>
                </a:path>
                <a:path w="3291204" h="124459">
                  <a:moveTo>
                    <a:pt x="3291205" y="0"/>
                  </a:moveTo>
                  <a:lnTo>
                    <a:pt x="3009265" y="0"/>
                  </a:lnTo>
                  <a:lnTo>
                    <a:pt x="3009265" y="124460"/>
                  </a:lnTo>
                  <a:lnTo>
                    <a:pt x="3291205" y="124460"/>
                  </a:lnTo>
                  <a:lnTo>
                    <a:pt x="329120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304876"/>
              </p:ext>
            </p:extLst>
          </p:nvPr>
        </p:nvGraphicFramePr>
        <p:xfrm>
          <a:off x="269074" y="804418"/>
          <a:ext cx="6774814" cy="85877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9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marL="45720" marR="120650">
                        <a:lnSpc>
                          <a:spcPts val="1200"/>
                        </a:lnSpc>
                        <a:spcBef>
                          <a:spcPts val="15"/>
                        </a:spcBef>
                      </a:pPr>
                      <a:r>
                        <a:rPr sz="10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Medicare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Advantage</a:t>
                      </a:r>
                      <a:r>
                        <a:rPr sz="10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00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Surgical</a:t>
                      </a:r>
                      <a:r>
                        <a:rPr sz="1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Group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053C7D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49860" marR="85725" indent="-55880">
                        <a:lnSpc>
                          <a:spcPct val="100000"/>
                        </a:lnSpc>
                      </a:pPr>
                      <a:r>
                        <a:rPr sz="800" b="1" spc="95" dirty="0">
                          <a:latin typeface="Calibri"/>
                          <a:cs typeface="Calibri"/>
                        </a:rPr>
                        <a:t>DIAMOND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5" dirty="0">
                          <a:latin typeface="Calibri"/>
                          <a:cs typeface="Calibri"/>
                        </a:rPr>
                        <a:t>MEDICARE</a:t>
                      </a:r>
                      <a:r>
                        <a:rPr sz="8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PLUS </a:t>
                      </a:r>
                      <a:r>
                        <a:rPr sz="800" b="1" spc="105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9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75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9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r>
                        <a:rPr sz="800" b="1" spc="-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53C7D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>
                        <a:alpha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50495" marR="102870" indent="-38100">
                        <a:lnSpc>
                          <a:spcPct val="100000"/>
                        </a:lnSpc>
                      </a:pPr>
                      <a:r>
                        <a:rPr sz="800" b="1" spc="85" dirty="0">
                          <a:latin typeface="Calibri"/>
                          <a:cs typeface="Calibri"/>
                        </a:rPr>
                        <a:t>EMERALD</a:t>
                      </a:r>
                      <a:r>
                        <a:rPr sz="8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5" dirty="0">
                          <a:latin typeface="Calibri"/>
                          <a:cs typeface="Calibri"/>
                        </a:rPr>
                        <a:t>MEDICARE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PLUS </a:t>
                      </a:r>
                      <a:r>
                        <a:rPr sz="800" b="1" spc="105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9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75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9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r>
                        <a:rPr sz="80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>
                        <a:alpha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65430" marR="89535" indent="-165735">
                        <a:lnSpc>
                          <a:spcPct val="100000"/>
                        </a:lnSpc>
                      </a:pPr>
                      <a:r>
                        <a:rPr sz="800" b="1" spc="85" dirty="0">
                          <a:latin typeface="Calibri"/>
                          <a:cs typeface="Calibri"/>
                        </a:rPr>
                        <a:t>RUBY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5" dirty="0">
                          <a:latin typeface="Calibri"/>
                          <a:cs typeface="Calibri"/>
                        </a:rPr>
                        <a:t>MEDICARE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0" dirty="0">
                          <a:latin typeface="Calibri"/>
                          <a:cs typeface="Calibri"/>
                        </a:rPr>
                        <a:t>PLUS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0" dirty="0">
                          <a:latin typeface="Calibri"/>
                          <a:cs typeface="Calibri"/>
                        </a:rPr>
                        <a:t>PPO </a:t>
                      </a:r>
                      <a:r>
                        <a:rPr sz="800" b="1" spc="9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75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RUBY</a:t>
                      </a:r>
                      <a:r>
                        <a:rPr sz="80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>
                        <a:alpha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305">
                <a:tc>
                  <a:txBody>
                    <a:bodyPr/>
                    <a:lstStyle/>
                    <a:p>
                      <a:pPr marR="50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70" dirty="0">
                          <a:latin typeface="Calibri"/>
                          <a:cs typeface="Calibri"/>
                        </a:rPr>
                        <a:t>Deductible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00" b="1" spc="100" dirty="0">
                          <a:latin typeface="Calibri"/>
                          <a:cs typeface="Calibri"/>
                        </a:rPr>
                        <a:t>$0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0E4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00" b="1" spc="100" dirty="0">
                          <a:latin typeface="Calibri"/>
                          <a:cs typeface="Calibri"/>
                        </a:rPr>
                        <a:t>$0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0E4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00" b="1" spc="100" dirty="0">
                          <a:latin typeface="Calibri"/>
                          <a:cs typeface="Calibri"/>
                        </a:rPr>
                        <a:t>$0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0E4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305">
                <a:tc>
                  <a:txBody>
                    <a:bodyPr/>
                    <a:lstStyle/>
                    <a:p>
                      <a:pPr marR="6350" algn="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000" b="1" spc="114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latin typeface="Calibri"/>
                          <a:cs typeface="Calibri"/>
                        </a:rPr>
                        <a:t>Structure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4460" marR="116839" indent="787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(In-</a:t>
                      </a:r>
                      <a:r>
                        <a:rPr sz="8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80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if</a:t>
                      </a:r>
                      <a:r>
                        <a:rPr sz="80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r>
                        <a:rPr sz="800" b="1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8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hospital</a:t>
                      </a:r>
                      <a:r>
                        <a:rPr sz="80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accepts</a:t>
                      </a:r>
                      <a:r>
                        <a:rPr sz="8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Medicare)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5095" marR="115570" indent="787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(In-</a:t>
                      </a:r>
                      <a:r>
                        <a:rPr sz="8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8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if</a:t>
                      </a:r>
                      <a:r>
                        <a:rPr sz="80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r>
                        <a:rPr sz="800" b="1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8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hospital</a:t>
                      </a:r>
                      <a:r>
                        <a:rPr sz="80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accepts</a:t>
                      </a:r>
                      <a:r>
                        <a:rPr sz="8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Medicare)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5730" marR="115570" indent="7874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(In-</a:t>
                      </a:r>
                      <a:r>
                        <a:rPr sz="8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8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if</a:t>
                      </a:r>
                      <a:r>
                        <a:rPr sz="80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r>
                        <a:rPr sz="800" b="1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80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hospital</a:t>
                      </a:r>
                      <a:r>
                        <a:rPr sz="80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accepts</a:t>
                      </a:r>
                      <a:r>
                        <a:rPr sz="800" b="1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Medicare)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155">
                <a:tc>
                  <a:txBody>
                    <a:bodyPr/>
                    <a:lstStyle/>
                    <a:p>
                      <a:pPr marR="3175" algn="r">
                        <a:lnSpc>
                          <a:spcPts val="1180"/>
                        </a:lnSpc>
                      </a:pPr>
                      <a:r>
                        <a:rPr sz="1000" b="1" spc="85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Out-</a:t>
                      </a:r>
                      <a:r>
                        <a:rPr sz="1000" b="1" spc="50" dirty="0">
                          <a:latin typeface="Calibri"/>
                          <a:cs typeface="Calibri"/>
                        </a:rPr>
                        <a:t>of-</a:t>
                      </a:r>
                      <a:r>
                        <a:rPr sz="1000" b="1" spc="85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0" dirty="0">
                          <a:latin typeface="Calibri"/>
                          <a:cs typeface="Calibri"/>
                        </a:rPr>
                        <a:t>Cost-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6350" algn="r">
                        <a:lnSpc>
                          <a:spcPct val="100000"/>
                        </a:lnSpc>
                      </a:pPr>
                      <a:r>
                        <a:rPr sz="1000" b="1" spc="85" dirty="0">
                          <a:latin typeface="Calibri"/>
                          <a:cs typeface="Calibri"/>
                        </a:rPr>
                        <a:t>Sharing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Options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21334" marR="158750" indent="-356235">
                        <a:lnSpc>
                          <a:spcPts val="900"/>
                        </a:lnSpc>
                        <a:spcBef>
                          <a:spcPts val="509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Copays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21334" marR="158115" indent="-355600">
                        <a:lnSpc>
                          <a:spcPts val="900"/>
                        </a:lnSpc>
                        <a:spcBef>
                          <a:spcPts val="509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Copays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9270" marR="158115" indent="-343535">
                        <a:lnSpc>
                          <a:spcPts val="900"/>
                        </a:lnSpc>
                        <a:spcBef>
                          <a:spcPts val="509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Copays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R="5080" algn="r">
                        <a:lnSpc>
                          <a:spcPts val="1180"/>
                        </a:lnSpc>
                      </a:pPr>
                      <a:r>
                        <a:rPr sz="1000" b="1" spc="100" dirty="0">
                          <a:latin typeface="Calibri"/>
                          <a:cs typeface="Calibri"/>
                        </a:rPr>
                        <a:t>Combined</a:t>
                      </a:r>
                      <a:r>
                        <a:rPr sz="100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Out-</a:t>
                      </a:r>
                      <a:r>
                        <a:rPr sz="1000" b="1" spc="50" dirty="0">
                          <a:latin typeface="Calibri"/>
                          <a:cs typeface="Calibri"/>
                        </a:rPr>
                        <a:t>of-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Pocket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3810" algn="r">
                        <a:lnSpc>
                          <a:spcPts val="1135"/>
                        </a:lnSpc>
                      </a:pPr>
                      <a:r>
                        <a:rPr sz="1000" b="1" spc="75" dirty="0">
                          <a:latin typeface="Calibri"/>
                          <a:cs typeface="Calibri"/>
                        </a:rPr>
                        <a:t>Maximum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000" b="1" spc="9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000" b="1" spc="1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$750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000" b="1" spc="1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$4,500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36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R="5080" algn="r">
                        <a:lnSpc>
                          <a:spcPts val="1185"/>
                        </a:lnSpc>
                      </a:pPr>
                      <a:r>
                        <a:rPr sz="1000" spc="50" dirty="0"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ts val="1065"/>
                        </a:lnSpc>
                      </a:pPr>
                      <a:r>
                        <a:rPr sz="900" b="1" spc="114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0%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ts val="1065"/>
                        </a:lnSpc>
                      </a:pPr>
                      <a:r>
                        <a:rPr sz="900" b="1" spc="10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1065"/>
                        </a:lnSpc>
                      </a:pPr>
                      <a:r>
                        <a:rPr sz="900" b="1" spc="10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530">
                <a:tc gridSpan="7">
                  <a:txBody>
                    <a:bodyPr/>
                    <a:lstStyle/>
                    <a:p>
                      <a:pPr marL="1905">
                        <a:lnSpc>
                          <a:spcPts val="1180"/>
                        </a:lnSpc>
                      </a:pPr>
                      <a:r>
                        <a:rPr sz="1000" b="1" spc="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marL="603885" marR="3175">
                        <a:lnSpc>
                          <a:spcPts val="780"/>
                        </a:lnSpc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Inpatient</a:t>
                      </a:r>
                      <a:r>
                        <a:rPr sz="100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Facility</a:t>
                      </a:r>
                      <a:r>
                        <a:rPr sz="10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3810" algn="r">
                        <a:lnSpc>
                          <a:spcPts val="780"/>
                        </a:lnSpc>
                      </a:pPr>
                      <a:r>
                        <a:rPr sz="800" spc="50" dirty="0">
                          <a:latin typeface="Calibri"/>
                          <a:cs typeface="Calibri"/>
                        </a:rPr>
                        <a:t>(No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Home</a:t>
                      </a:r>
                      <a:r>
                        <a:rPr sz="800" spc="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Health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R="4445" algn="r">
                        <a:lnSpc>
                          <a:spcPts val="795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Care)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015" marR="144145" indent="-220979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0" marR="143510" indent="-2216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R="5080"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000" spc="50" dirty="0">
                          <a:latin typeface="Calibri"/>
                          <a:cs typeface="Calibri"/>
                        </a:rPr>
                        <a:t>Outpatient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Facility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793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015" marR="144145" indent="-220979">
                        <a:lnSpc>
                          <a:spcPct val="10000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0" marR="143510" indent="-221615">
                        <a:lnSpc>
                          <a:spcPct val="10000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34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4935">
                <a:tc gridSpan="7">
                  <a:txBody>
                    <a:bodyPr/>
                    <a:lstStyle/>
                    <a:p>
                      <a:pPr marL="1905">
                        <a:lnSpc>
                          <a:spcPts val="805"/>
                        </a:lnSpc>
                      </a:pPr>
                      <a:r>
                        <a:rPr sz="1000" b="1" spc="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Physician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/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Practitioner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R="6350" algn="r">
                        <a:lnSpc>
                          <a:spcPts val="1185"/>
                        </a:lnSpc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10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Visits,</a:t>
                      </a:r>
                      <a:r>
                        <a:rPr sz="10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Online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Visits,</a:t>
                      </a:r>
                      <a:r>
                        <a:rPr sz="10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and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3810" algn="r">
                        <a:lnSpc>
                          <a:spcPts val="1135"/>
                        </a:lnSpc>
                      </a:pPr>
                      <a:r>
                        <a:rPr sz="1000" spc="40" dirty="0">
                          <a:latin typeface="Calibri"/>
                          <a:cs typeface="Calibri"/>
                        </a:rPr>
                        <a:t>Consultations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R="5080" algn="r">
                        <a:lnSpc>
                          <a:spcPts val="1115"/>
                        </a:lnSpc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Chiropractic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$20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R="4445" algn="r">
                        <a:lnSpc>
                          <a:spcPts val="1115"/>
                        </a:lnSpc>
                      </a:pPr>
                      <a:r>
                        <a:rPr sz="1000" spc="50" dirty="0">
                          <a:latin typeface="Calibri"/>
                          <a:cs typeface="Calibri"/>
                        </a:rPr>
                        <a:t>Specialist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$15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$40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R="4445" algn="r">
                        <a:lnSpc>
                          <a:spcPts val="1185"/>
                        </a:lnSpc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Psychiatric</a:t>
                      </a:r>
                      <a:r>
                        <a:rPr sz="10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Psychotherapy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3810" algn="r">
                        <a:lnSpc>
                          <a:spcPts val="1130"/>
                        </a:lnSpc>
                      </a:pP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$25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5745">
                <a:tc>
                  <a:txBody>
                    <a:bodyPr/>
                    <a:lstStyle/>
                    <a:p>
                      <a:pPr marL="771525" marR="5080" indent="-2540">
                        <a:lnSpc>
                          <a:spcPct val="75000"/>
                        </a:lnSpc>
                        <a:spcBef>
                          <a:spcPts val="35"/>
                        </a:spcBef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Facility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Evaluation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015" marR="144145" indent="-220979">
                        <a:lnSpc>
                          <a:spcPct val="10000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0" marR="143510" indent="-221615">
                        <a:lnSpc>
                          <a:spcPct val="10000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5745">
                <a:tc>
                  <a:txBody>
                    <a:bodyPr/>
                    <a:lstStyle/>
                    <a:p>
                      <a:pPr marL="126364" marR="3810" indent="513080">
                        <a:lnSpc>
                          <a:spcPct val="60000"/>
                        </a:lnSpc>
                        <a:spcBef>
                          <a:spcPts val="265"/>
                        </a:spcBef>
                      </a:pPr>
                      <a:r>
                        <a:rPr sz="1000" spc="6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Physician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 </a:t>
                      </a:r>
                      <a:r>
                        <a:rPr sz="1500" spc="75" baseline="-11111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Clinical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Labs</a:t>
                      </a:r>
                      <a:r>
                        <a:rPr sz="1500" spc="-30" baseline="-11111" dirty="0">
                          <a:latin typeface="Calibri"/>
                          <a:cs typeface="Calibri"/>
                        </a:rPr>
                        <a:t>)</a:t>
                      </a:r>
                      <a:endParaRPr sz="1500" baseline="-11111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015" marR="144145" indent="-220979">
                        <a:lnSpc>
                          <a:spcPct val="10000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0" marR="143510" indent="-221615">
                        <a:lnSpc>
                          <a:spcPct val="10000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marR="4445" algn="r">
                        <a:lnSpc>
                          <a:spcPts val="785"/>
                        </a:lnSpc>
                      </a:pPr>
                      <a:r>
                        <a:rPr sz="1000" spc="60" dirty="0">
                          <a:latin typeface="Calibri"/>
                          <a:cs typeface="Calibri"/>
                        </a:rPr>
                        <a:t>Surgical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36525" marR="5715" indent="154940">
                        <a:lnSpc>
                          <a:spcPts val="800"/>
                        </a:lnSpc>
                        <a:spcBef>
                          <a:spcPts val="60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(Includes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Anesthesia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Services,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Cardiac 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Catheterization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Services,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Therapeutic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R="3810" algn="r">
                        <a:lnSpc>
                          <a:spcPts val="66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Cardiovascular</a:t>
                      </a:r>
                      <a:r>
                        <a:rPr sz="80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500" spc="-15" baseline="-11111" dirty="0">
                          <a:latin typeface="Calibri"/>
                          <a:cs typeface="Calibri"/>
                        </a:rPr>
                        <a:t>)</a:t>
                      </a:r>
                      <a:endParaRPr sz="1500" baseline="-11111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3679">
                        <a:lnSpc>
                          <a:spcPct val="1000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015" marR="144145" indent="-220979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0" marR="143510" indent="-22161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Deductibles,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Coinsurances,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9075">
                <a:tc gridSpan="7">
                  <a:txBody>
                    <a:bodyPr/>
                    <a:lstStyle/>
                    <a:p>
                      <a:pPr marL="19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000" b="1" spc="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R="5080" algn="r">
                        <a:lnSpc>
                          <a:spcPts val="1115"/>
                        </a:lnSpc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Urgent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Care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$10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0029">
                <a:tc>
                  <a:txBody>
                    <a:bodyPr/>
                    <a:lstStyle/>
                    <a:p>
                      <a:pPr marL="710565" marR="6350" indent="-127000">
                        <a:lnSpc>
                          <a:spcPct val="75000"/>
                        </a:lnSpc>
                      </a:pPr>
                      <a:r>
                        <a:rPr sz="1000" spc="70" dirty="0"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Department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Emergency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Room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Care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$75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$90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algn="r">
                        <a:lnSpc>
                          <a:spcPts val="890"/>
                        </a:lnSpc>
                      </a:pPr>
                      <a:r>
                        <a:rPr sz="1000" spc="70" dirty="0">
                          <a:latin typeface="Calibri"/>
                          <a:cs typeface="Calibri"/>
                        </a:rPr>
                        <a:t>Ambulance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3679">
                        <a:lnSpc>
                          <a:spcPts val="89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4935">
                        <a:lnSpc>
                          <a:spcPts val="890"/>
                        </a:lnSpc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Ded,Coins,OOPM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5570">
                        <a:lnSpc>
                          <a:spcPts val="890"/>
                        </a:lnSpc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Ded,Coins,OOPM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marR="5080" algn="r">
                        <a:lnSpc>
                          <a:spcPts val="890"/>
                        </a:lnSpc>
                      </a:pPr>
                      <a:r>
                        <a:rPr sz="1000" spc="70" dirty="0">
                          <a:latin typeface="Calibri"/>
                          <a:cs typeface="Calibri"/>
                        </a:rPr>
                        <a:t>DME,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O,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Supplies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3679">
                        <a:lnSpc>
                          <a:spcPts val="89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4315">
                        <a:lnSpc>
                          <a:spcPts val="89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4950">
                        <a:lnSpc>
                          <a:spcPts val="89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marR="4445" algn="r">
                        <a:lnSpc>
                          <a:spcPts val="890"/>
                        </a:lnSpc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Preventive</a:t>
                      </a:r>
                      <a:r>
                        <a:rPr sz="10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3679">
                        <a:lnSpc>
                          <a:spcPts val="89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4315">
                        <a:lnSpc>
                          <a:spcPts val="89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4950">
                        <a:lnSpc>
                          <a:spcPts val="89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2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Share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7804">
                <a:tc gridSpan="7">
                  <a:txBody>
                    <a:bodyPr/>
                    <a:lstStyle/>
                    <a:p>
                      <a:pPr marL="190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0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Medicare</a:t>
                      </a:r>
                      <a:r>
                        <a:rPr sz="10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Advantage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Group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 marR="5080" algn="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Adult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Diapers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Incontinence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 Liners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11760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11125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11125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 marL="1155700" marR="3175">
                        <a:lnSpc>
                          <a:spcPts val="1150"/>
                        </a:lnSpc>
                        <a:spcBef>
                          <a:spcPts val="219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Physical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73405" marR="3175">
                        <a:lnSpc>
                          <a:spcPts val="910"/>
                        </a:lnSpc>
                      </a:pPr>
                      <a:r>
                        <a:rPr sz="800" spc="20" dirty="0">
                          <a:latin typeface="Calibri"/>
                          <a:cs typeface="Calibri"/>
                        </a:rPr>
                        <a:t>(removes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Visit</a:t>
                      </a:r>
                      <a:r>
                        <a:rPr sz="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share)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11760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11125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11125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3355">
                <a:tc gridSpan="7">
                  <a:txBody>
                    <a:bodyPr/>
                    <a:lstStyle/>
                    <a:p>
                      <a:pPr marL="1905">
                        <a:lnSpc>
                          <a:spcPts val="1160"/>
                        </a:lnSpc>
                      </a:pPr>
                      <a:r>
                        <a:rPr sz="10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Chiropractic</a:t>
                      </a:r>
                      <a:r>
                        <a:rPr sz="1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Enhanced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4445" algn="r">
                        <a:lnSpc>
                          <a:spcPts val="890"/>
                        </a:lnSpc>
                      </a:pPr>
                      <a:r>
                        <a:rPr sz="1000" spc="1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Approved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Radiological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17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" marR="80645">
                        <a:lnSpc>
                          <a:spcPts val="9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Share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Same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Chiropractic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3175" marR="80010">
                        <a:lnSpc>
                          <a:spcPts val="9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Share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Same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Chiropractic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3810" marR="79375">
                        <a:lnSpc>
                          <a:spcPts val="9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Share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Same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Chiropractic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marR="3810" algn="r">
                        <a:lnSpc>
                          <a:spcPts val="890"/>
                        </a:lnSpc>
                      </a:pPr>
                      <a:r>
                        <a:rPr sz="1000" spc="1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Approved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7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8915">
                <a:tc>
                  <a:txBody>
                    <a:bodyPr/>
                    <a:lstStyle/>
                    <a:p>
                      <a:pPr marR="444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spc="16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0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Approved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Therapy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7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461009">
                <a:tc>
                  <a:txBody>
                    <a:bodyPr/>
                    <a:lstStyle/>
                    <a:p>
                      <a:pPr marR="762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000" spc="50" dirty="0">
                          <a:latin typeface="Calibri"/>
                          <a:cs typeface="Calibri"/>
                        </a:rPr>
                        <a:t>Determination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Refractive</a:t>
                      </a:r>
                      <a:r>
                        <a:rPr sz="10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State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67640">
                        <a:lnSpc>
                          <a:spcPts val="9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Deductible,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67005">
                        <a:lnSpc>
                          <a:spcPts val="9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Deductible,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67005">
                        <a:lnSpc>
                          <a:spcPts val="9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Deductible,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Coinsurance,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OOPM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Apply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575310">
                <a:tc>
                  <a:txBody>
                    <a:bodyPr/>
                    <a:lstStyle/>
                    <a:p>
                      <a:pPr marL="1219200" marR="3175">
                        <a:lnSpc>
                          <a:spcPts val="1150"/>
                        </a:lnSpc>
                        <a:spcBef>
                          <a:spcPts val="670"/>
                        </a:spcBef>
                      </a:pPr>
                      <a:r>
                        <a:rPr sz="1000" spc="70" dirty="0">
                          <a:latin typeface="Calibri"/>
                          <a:cs typeface="Calibri"/>
                        </a:rPr>
                        <a:t>Foreign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Travel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6350" algn="r">
                        <a:lnSpc>
                          <a:spcPts val="880"/>
                        </a:lnSpc>
                      </a:pPr>
                      <a:r>
                        <a:rPr sz="800" spc="20" dirty="0">
                          <a:latin typeface="Calibri"/>
                          <a:cs typeface="Calibri"/>
                        </a:rPr>
                        <a:t>(removes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8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Room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Urgent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R="5080" algn="r">
                        <a:lnSpc>
                          <a:spcPts val="930"/>
                        </a:lnSpc>
                      </a:pPr>
                      <a:r>
                        <a:rPr sz="800" spc="55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restrictions)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63500">
                        <a:lnSpc>
                          <a:spcPts val="9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Share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Same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were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provided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U.S.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62865">
                        <a:lnSpc>
                          <a:spcPts val="9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Share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Same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were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provided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U.S.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61594">
                        <a:lnSpc>
                          <a:spcPts val="900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Share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Same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were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provided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U.S.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 marR="5080" algn="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Gradient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Compression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Stockings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11760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11125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11125">
                        <a:lnSpc>
                          <a:spcPts val="900"/>
                        </a:lnSpc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39077" y="221887"/>
            <a:ext cx="3691254" cy="5264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MEDICARE</a:t>
            </a:r>
            <a:r>
              <a:rPr sz="1600" b="1" spc="5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50" dirty="0">
                <a:solidFill>
                  <a:srgbClr val="053C7D"/>
                </a:solidFill>
                <a:latin typeface="Corbel"/>
                <a:cs typeface="Corbel"/>
              </a:rPr>
              <a:t>ADVANTAGE</a:t>
            </a:r>
            <a:r>
              <a:rPr sz="1600" b="1" spc="12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100" dirty="0">
                <a:solidFill>
                  <a:srgbClr val="053C7D"/>
                </a:solidFill>
                <a:latin typeface="Corbel"/>
                <a:cs typeface="Corbel"/>
              </a:rPr>
              <a:t>PLAN</a:t>
            </a:r>
            <a:r>
              <a:rPr sz="1600" b="1" spc="-13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10" dirty="0">
                <a:solidFill>
                  <a:srgbClr val="053C7D"/>
                </a:solidFill>
                <a:latin typeface="Corbel"/>
                <a:cs typeface="Corbel"/>
              </a:rPr>
              <a:t>BENEFITS</a:t>
            </a:r>
            <a:endParaRPr sz="1600">
              <a:latin typeface="Corbel"/>
              <a:cs typeface="Corbel"/>
            </a:endParaRPr>
          </a:p>
          <a:p>
            <a:pPr marL="135255">
              <a:lnSpc>
                <a:spcPct val="100000"/>
              </a:lnSpc>
              <a:spcBef>
                <a:spcPts val="160"/>
              </a:spcBef>
            </a:pPr>
            <a:r>
              <a:rPr sz="1400" b="1" dirty="0">
                <a:solidFill>
                  <a:srgbClr val="053C7D"/>
                </a:solidFill>
                <a:latin typeface="Corbel"/>
                <a:cs typeface="Corbel"/>
              </a:rPr>
              <a:t>BRIEF</a:t>
            </a:r>
            <a:r>
              <a:rPr sz="1400" b="1" spc="20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spc="45" dirty="0">
                <a:solidFill>
                  <a:srgbClr val="053C7D"/>
                </a:solidFill>
                <a:latin typeface="Corbel"/>
                <a:cs typeface="Corbel"/>
              </a:rPr>
              <a:t>DESCRIPTION</a:t>
            </a:r>
            <a:r>
              <a:rPr sz="1400" b="1" spc="14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dirty="0">
                <a:solidFill>
                  <a:srgbClr val="053C7D"/>
                </a:solidFill>
                <a:latin typeface="Corbel"/>
                <a:cs typeface="Corbel"/>
              </a:rPr>
              <a:t>OF</a:t>
            </a:r>
            <a:r>
              <a:rPr sz="1400" b="1" spc="204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spc="-10" dirty="0">
                <a:solidFill>
                  <a:srgbClr val="053C7D"/>
                </a:solidFill>
                <a:latin typeface="Corbel"/>
                <a:cs typeface="Corbel"/>
              </a:rPr>
              <a:t>BENEFITS</a:t>
            </a:r>
            <a:endParaRPr sz="1400">
              <a:latin typeface="Corbel"/>
              <a:cs typeface="Corbel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0EC7517A-608A-D5C3-9E5A-D01700488E27}"/>
              </a:ext>
            </a:extLst>
          </p:cNvPr>
          <p:cNvSpPr txBox="1"/>
          <p:nvPr/>
        </p:nvSpPr>
        <p:spPr>
          <a:xfrm>
            <a:off x="6909434" y="9581197"/>
            <a:ext cx="7429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850" spc="-50" dirty="0">
                <a:solidFill>
                  <a:srgbClr val="0969D7"/>
                </a:solidFill>
                <a:latin typeface="Corbel"/>
                <a:cs typeface="Corbel"/>
              </a:rPr>
              <a:t>8</a:t>
            </a:r>
            <a:endParaRPr sz="8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6829" y="1314577"/>
          <a:ext cx="6929754" cy="38417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0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3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3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3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3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3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1610">
                <a:tc gridSpan="7">
                  <a:txBody>
                    <a:bodyPr/>
                    <a:lstStyle/>
                    <a:p>
                      <a:pPr marL="1905">
                        <a:lnSpc>
                          <a:spcPts val="1180"/>
                        </a:lnSpc>
                      </a:pPr>
                      <a:r>
                        <a:rPr sz="10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Hearing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42E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r">
                        <a:lnSpc>
                          <a:spcPts val="1050"/>
                        </a:lnSpc>
                        <a:spcBef>
                          <a:spcPts val="500"/>
                        </a:spcBef>
                      </a:pPr>
                      <a:r>
                        <a:rPr sz="900" spc="14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9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Exam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30"/>
                        </a:lnSpc>
                      </a:pPr>
                      <a:r>
                        <a:rPr sz="800" spc="20" dirty="0">
                          <a:latin typeface="Calibri"/>
                          <a:cs typeface="Calibri"/>
                        </a:rPr>
                        <a:t>(measurement</a:t>
                      </a:r>
                      <a:r>
                        <a:rPr sz="80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hearing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ability)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ct val="939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Same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Visit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ct val="939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Same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Visit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ct val="93900"/>
                        </a:lnSpc>
                        <a:spcBef>
                          <a:spcPts val="225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Same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Visit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900" spc="145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9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0" dirty="0">
                          <a:latin typeface="Calibri"/>
                          <a:cs typeface="Calibri"/>
                        </a:rPr>
                        <a:t>Hearing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Aids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52704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930"/>
                        </a:lnSpc>
                        <a:spcBef>
                          <a:spcPts val="100"/>
                        </a:spcBef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175">
                        <a:lnSpc>
                          <a:spcPts val="93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$500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ts val="930"/>
                        </a:lnSpc>
                        <a:spcBef>
                          <a:spcPts val="100"/>
                        </a:spcBef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10">
                        <a:lnSpc>
                          <a:spcPts val="93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$500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ts val="930"/>
                        </a:lnSpc>
                        <a:spcBef>
                          <a:spcPts val="100"/>
                        </a:spcBef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10">
                        <a:lnSpc>
                          <a:spcPts val="930"/>
                        </a:lnSpc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$500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900" spc="60" dirty="0">
                          <a:latin typeface="Calibri"/>
                          <a:cs typeface="Calibri"/>
                        </a:rPr>
                        <a:t>Home</a:t>
                      </a:r>
                      <a:r>
                        <a:rPr sz="900" spc="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Infusion</a:t>
                      </a:r>
                      <a:r>
                        <a:rPr sz="9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Therapy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30810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30175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29539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r">
                        <a:lnSpc>
                          <a:spcPts val="1000"/>
                        </a:lnSpc>
                        <a:spcBef>
                          <a:spcPts val="110"/>
                        </a:spcBef>
                      </a:pPr>
                      <a:r>
                        <a:rPr sz="900" spc="55" dirty="0">
                          <a:latin typeface="Calibri"/>
                          <a:cs typeface="Calibri"/>
                        </a:rPr>
                        <a:t>Hospice</a:t>
                      </a:r>
                      <a:r>
                        <a:rPr sz="900" spc="50" dirty="0">
                          <a:latin typeface="Calibri"/>
                          <a:cs typeface="Calibri"/>
                        </a:rPr>
                        <a:t> Care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800"/>
                        </a:lnSpc>
                      </a:pPr>
                      <a:r>
                        <a:rPr sz="800" spc="20" dirty="0">
                          <a:latin typeface="Calibri"/>
                          <a:cs typeface="Calibri"/>
                        </a:rPr>
                        <a:t>(Cost-Share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associated</a:t>
                      </a:r>
                      <a:r>
                        <a:rPr sz="80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Respite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88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Drugs)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30810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30175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29539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161925" indent="624840" algn="r">
                        <a:lnSpc>
                          <a:spcPct val="83500"/>
                        </a:lnSpc>
                        <a:spcBef>
                          <a:spcPts val="285"/>
                        </a:spcBef>
                      </a:pPr>
                      <a:r>
                        <a:rPr sz="900" spc="55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5" dirty="0">
                          <a:latin typeface="Calibri"/>
                          <a:cs typeface="Calibri"/>
                        </a:rPr>
                        <a:t>Organ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Transplant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(removes</a:t>
                      </a:r>
                      <a:r>
                        <a:rPr sz="8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lifetime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8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Medicare-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organs</a:t>
                      </a:r>
                      <a:r>
                        <a:rPr sz="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8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organ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type)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Same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Surgical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Same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Surgical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ts val="900"/>
                        </a:lnSpc>
                        <a:spcBef>
                          <a:spcPts val="250"/>
                        </a:spcBef>
                      </a:pP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Same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Surgical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Services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above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9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Private</a:t>
                      </a:r>
                      <a:r>
                        <a:rPr sz="9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Duty</a:t>
                      </a:r>
                      <a:r>
                        <a:rPr sz="9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Nursing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765"/>
                        </a:lnSpc>
                      </a:pPr>
                      <a:r>
                        <a:rPr sz="800" spc="40" dirty="0">
                          <a:latin typeface="Calibri"/>
                          <a:cs typeface="Calibri"/>
                        </a:rPr>
                        <a:t>50%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175">
                        <a:lnSpc>
                          <a:spcPts val="800"/>
                        </a:lnSpc>
                      </a:pPr>
                      <a:r>
                        <a:rPr sz="800" spc="35" dirty="0">
                          <a:latin typeface="Calibri"/>
                          <a:cs typeface="Calibri"/>
                        </a:rPr>
                        <a:t>Coinsurance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Applies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(does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accumulate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towards</a:t>
                      </a:r>
                      <a:r>
                        <a:rPr sz="8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OOPMs)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ts val="765"/>
                        </a:lnSpc>
                      </a:pPr>
                      <a:r>
                        <a:rPr sz="800" spc="40" dirty="0">
                          <a:latin typeface="Calibri"/>
                          <a:cs typeface="Calibri"/>
                        </a:rPr>
                        <a:t>50%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10">
                        <a:lnSpc>
                          <a:spcPts val="800"/>
                        </a:lnSpc>
                      </a:pPr>
                      <a:r>
                        <a:rPr sz="800" spc="35" dirty="0">
                          <a:latin typeface="Calibri"/>
                          <a:cs typeface="Calibri"/>
                        </a:rPr>
                        <a:t>Coinsurance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Applies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(does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accumulate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towards</a:t>
                      </a:r>
                      <a:r>
                        <a:rPr sz="8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OOPMs)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ts val="765"/>
                        </a:lnSpc>
                      </a:pPr>
                      <a:r>
                        <a:rPr sz="800" spc="40" dirty="0">
                          <a:latin typeface="Calibri"/>
                          <a:cs typeface="Calibri"/>
                        </a:rPr>
                        <a:t>50%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10">
                        <a:lnSpc>
                          <a:spcPts val="800"/>
                        </a:lnSpc>
                      </a:pPr>
                      <a:r>
                        <a:rPr sz="800" spc="35" dirty="0">
                          <a:latin typeface="Calibri"/>
                          <a:cs typeface="Calibri"/>
                        </a:rPr>
                        <a:t>Coinsurance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Applies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(does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accumulate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towards</a:t>
                      </a:r>
                      <a:r>
                        <a:rPr sz="80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OOPMs)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900" spc="10" dirty="0">
                          <a:latin typeface="Calibri"/>
                          <a:cs typeface="Calibri"/>
                        </a:rPr>
                        <a:t>Silver</a:t>
                      </a:r>
                      <a:r>
                        <a:rPr sz="9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Sneakers</a:t>
                      </a:r>
                      <a:r>
                        <a:rPr sz="9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Fitness</a:t>
                      </a:r>
                      <a:r>
                        <a:rPr sz="9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Program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30810">
                        <a:lnSpc>
                          <a:spcPts val="900"/>
                        </a:lnSpc>
                        <a:spcBef>
                          <a:spcPts val="254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30175">
                        <a:lnSpc>
                          <a:spcPts val="900"/>
                        </a:lnSpc>
                        <a:spcBef>
                          <a:spcPts val="254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29539">
                        <a:lnSpc>
                          <a:spcPts val="900"/>
                        </a:lnSpc>
                        <a:spcBef>
                          <a:spcPts val="254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algn="r">
                        <a:lnSpc>
                          <a:spcPts val="1000"/>
                        </a:lnSpc>
                        <a:spcBef>
                          <a:spcPts val="414"/>
                        </a:spcBef>
                      </a:pPr>
                      <a:r>
                        <a:rPr sz="900" spc="10" dirty="0">
                          <a:latin typeface="Calibri"/>
                          <a:cs typeface="Calibri"/>
                        </a:rPr>
                        <a:t>Travel</a:t>
                      </a:r>
                      <a:r>
                        <a:rPr sz="9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Lodging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800"/>
                        </a:lnSpc>
                      </a:pPr>
                      <a:r>
                        <a:rPr sz="800" spc="20" dirty="0">
                          <a:latin typeface="Calibri"/>
                          <a:cs typeface="Calibri"/>
                        </a:rPr>
                        <a:t>(associated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Organ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Transplant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88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benefits)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2704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just">
                        <a:lnSpc>
                          <a:spcPts val="880"/>
                        </a:lnSpc>
                        <a:spcBef>
                          <a:spcPts val="130"/>
                        </a:spcBef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175" marR="130175" algn="just">
                        <a:lnSpc>
                          <a:spcPts val="800"/>
                        </a:lnSpc>
                        <a:spcBef>
                          <a:spcPts val="80"/>
                        </a:spcBef>
                      </a:pPr>
                      <a:r>
                        <a:rPr sz="800" spc="50" dirty="0">
                          <a:latin typeface="Calibri"/>
                          <a:cs typeface="Calibri"/>
                        </a:rPr>
                        <a:t>$10,000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(must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be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100+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miles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home)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just">
                        <a:lnSpc>
                          <a:spcPts val="880"/>
                        </a:lnSpc>
                        <a:spcBef>
                          <a:spcPts val="130"/>
                        </a:spcBef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10" marR="129539" algn="just">
                        <a:lnSpc>
                          <a:spcPts val="800"/>
                        </a:lnSpc>
                        <a:spcBef>
                          <a:spcPts val="80"/>
                        </a:spcBef>
                      </a:pPr>
                      <a:r>
                        <a:rPr sz="800" spc="50" dirty="0">
                          <a:latin typeface="Calibri"/>
                          <a:cs typeface="Calibri"/>
                        </a:rPr>
                        <a:t>$10,000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(must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be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100+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miles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home)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just">
                        <a:lnSpc>
                          <a:spcPts val="880"/>
                        </a:lnSpc>
                        <a:spcBef>
                          <a:spcPts val="130"/>
                        </a:spcBef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to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10" marR="128905" algn="just">
                        <a:lnSpc>
                          <a:spcPts val="800"/>
                        </a:lnSpc>
                        <a:spcBef>
                          <a:spcPts val="80"/>
                        </a:spcBef>
                      </a:pPr>
                      <a:r>
                        <a:rPr sz="800" spc="50" dirty="0">
                          <a:latin typeface="Calibri"/>
                          <a:cs typeface="Calibri"/>
                        </a:rPr>
                        <a:t>$10,000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(must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 be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100+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miles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8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home)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r">
                        <a:lnSpc>
                          <a:spcPts val="1050"/>
                        </a:lnSpc>
                        <a:spcBef>
                          <a:spcPts val="505"/>
                        </a:spcBef>
                      </a:pPr>
                      <a:r>
                        <a:rPr sz="900" spc="40" dirty="0">
                          <a:latin typeface="Calibri"/>
                          <a:cs typeface="Calibri"/>
                        </a:rPr>
                        <a:t>Wigs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30"/>
                        </a:lnSpc>
                      </a:pPr>
                      <a:r>
                        <a:rPr sz="800" spc="20" dirty="0">
                          <a:latin typeface="Calibri"/>
                          <a:cs typeface="Calibri"/>
                        </a:rPr>
                        <a:t>(includes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wig</a:t>
                      </a:r>
                      <a:r>
                        <a:rPr sz="8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stands</a:t>
                      </a:r>
                      <a:r>
                        <a:rPr sz="8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adhesive)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130810">
                        <a:lnSpc>
                          <a:spcPts val="900"/>
                        </a:lnSpc>
                        <a:spcBef>
                          <a:spcPts val="254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30175">
                        <a:lnSpc>
                          <a:spcPts val="900"/>
                        </a:lnSpc>
                        <a:spcBef>
                          <a:spcPts val="254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Included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marR="129539">
                        <a:lnSpc>
                          <a:spcPts val="900"/>
                        </a:lnSpc>
                        <a:spcBef>
                          <a:spcPts val="254"/>
                        </a:spcBef>
                      </a:pPr>
                      <a:r>
                        <a:rPr sz="800" spc="8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Cost-Share</a:t>
                      </a:r>
                      <a:r>
                        <a:rPr sz="800" spc="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8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8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Services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39077" y="519089"/>
            <a:ext cx="3691254" cy="5264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MEDICARE</a:t>
            </a:r>
            <a:r>
              <a:rPr sz="1600" b="1" spc="5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50" dirty="0">
                <a:solidFill>
                  <a:srgbClr val="053C7D"/>
                </a:solidFill>
                <a:latin typeface="Corbel"/>
                <a:cs typeface="Corbel"/>
              </a:rPr>
              <a:t>ADVANTAGE</a:t>
            </a:r>
            <a:r>
              <a:rPr sz="1600" b="1" spc="12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100" dirty="0">
                <a:solidFill>
                  <a:srgbClr val="053C7D"/>
                </a:solidFill>
                <a:latin typeface="Corbel"/>
                <a:cs typeface="Corbel"/>
              </a:rPr>
              <a:t>PLAN</a:t>
            </a:r>
            <a:r>
              <a:rPr sz="1600" b="1" spc="-13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10" dirty="0">
                <a:solidFill>
                  <a:srgbClr val="053C7D"/>
                </a:solidFill>
                <a:latin typeface="Corbel"/>
                <a:cs typeface="Corbel"/>
              </a:rPr>
              <a:t>BENEFITS</a:t>
            </a:r>
            <a:endParaRPr sz="1600">
              <a:latin typeface="Corbel"/>
              <a:cs typeface="Corbel"/>
            </a:endParaRPr>
          </a:p>
          <a:p>
            <a:pPr marL="135255">
              <a:lnSpc>
                <a:spcPct val="100000"/>
              </a:lnSpc>
              <a:spcBef>
                <a:spcPts val="160"/>
              </a:spcBef>
            </a:pPr>
            <a:r>
              <a:rPr sz="1400" b="1" spc="20" dirty="0">
                <a:solidFill>
                  <a:srgbClr val="053C7D"/>
                </a:solidFill>
                <a:latin typeface="Corbel"/>
                <a:cs typeface="Corbel"/>
              </a:rPr>
              <a:t>BRIEF</a:t>
            </a:r>
            <a:r>
              <a:rPr sz="1400" b="1" spc="24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spc="20" dirty="0">
                <a:solidFill>
                  <a:srgbClr val="053C7D"/>
                </a:solidFill>
                <a:latin typeface="Corbel"/>
                <a:cs typeface="Corbel"/>
              </a:rPr>
              <a:t>DESCRIPTION</a:t>
            </a:r>
            <a:r>
              <a:rPr sz="1400" b="1" spc="18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spc="20" dirty="0">
                <a:solidFill>
                  <a:srgbClr val="053C7D"/>
                </a:solidFill>
                <a:latin typeface="Corbel"/>
                <a:cs typeface="Corbel"/>
              </a:rPr>
              <a:t>OF</a:t>
            </a:r>
            <a:r>
              <a:rPr sz="1400" b="1" spc="24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spc="-10" dirty="0">
                <a:solidFill>
                  <a:srgbClr val="053C7D"/>
                </a:solidFill>
                <a:latin typeface="Corbel"/>
                <a:cs typeface="Corbel"/>
              </a:rPr>
              <a:t>BENEFITS</a:t>
            </a:r>
            <a:endParaRPr sz="14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24040" y="1120521"/>
            <a:ext cx="69913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-10" dirty="0">
                <a:solidFill>
                  <a:srgbClr val="0969D7"/>
                </a:solidFill>
                <a:latin typeface="Corbel"/>
                <a:cs typeface="Corbel"/>
              </a:rPr>
              <a:t>(Continued)</a:t>
            </a:r>
            <a:endParaRPr sz="1050">
              <a:latin typeface="Corbel"/>
              <a:cs typeface="Corbe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3039" y="5788659"/>
            <a:ext cx="6929120" cy="3804920"/>
            <a:chOff x="193039" y="5788659"/>
            <a:chExt cx="6929120" cy="3804920"/>
          </a:xfrm>
        </p:grpSpPr>
        <p:sp>
          <p:nvSpPr>
            <p:cNvPr id="6" name="object 6"/>
            <p:cNvSpPr/>
            <p:nvPr/>
          </p:nvSpPr>
          <p:spPr>
            <a:xfrm>
              <a:off x="193039" y="5788659"/>
              <a:ext cx="6929120" cy="3804920"/>
            </a:xfrm>
            <a:custGeom>
              <a:avLst/>
              <a:gdLst/>
              <a:ahLst/>
              <a:cxnLst/>
              <a:rect l="l" t="t" r="r" b="b"/>
              <a:pathLst>
                <a:path w="6929120" h="3804920">
                  <a:moveTo>
                    <a:pt x="6530085" y="0"/>
                  </a:moveTo>
                  <a:lnTo>
                    <a:pt x="398653" y="0"/>
                  </a:lnTo>
                  <a:lnTo>
                    <a:pt x="318325" y="5841"/>
                  </a:lnTo>
                  <a:lnTo>
                    <a:pt x="243497" y="22478"/>
                  </a:lnTo>
                  <a:lnTo>
                    <a:pt x="175780" y="48894"/>
                  </a:lnTo>
                  <a:lnTo>
                    <a:pt x="116776" y="83819"/>
                  </a:lnTo>
                  <a:lnTo>
                    <a:pt x="68097" y="126111"/>
                  </a:lnTo>
                  <a:lnTo>
                    <a:pt x="31330" y="174751"/>
                  </a:lnTo>
                  <a:lnTo>
                    <a:pt x="8102" y="228345"/>
                  </a:lnTo>
                  <a:lnTo>
                    <a:pt x="0" y="286003"/>
                  </a:lnTo>
                  <a:lnTo>
                    <a:pt x="0" y="3518662"/>
                  </a:lnTo>
                  <a:lnTo>
                    <a:pt x="8102" y="3576294"/>
                  </a:lnTo>
                  <a:lnTo>
                    <a:pt x="31330" y="3629977"/>
                  </a:lnTo>
                  <a:lnTo>
                    <a:pt x="68097" y="3678542"/>
                  </a:lnTo>
                  <a:lnTo>
                    <a:pt x="116776" y="3720858"/>
                  </a:lnTo>
                  <a:lnTo>
                    <a:pt x="175780" y="3755783"/>
                  </a:lnTo>
                  <a:lnTo>
                    <a:pt x="243497" y="3782148"/>
                  </a:lnTo>
                  <a:lnTo>
                    <a:pt x="318325" y="3798811"/>
                  </a:lnTo>
                  <a:lnTo>
                    <a:pt x="398653" y="3804615"/>
                  </a:lnTo>
                  <a:lnTo>
                    <a:pt x="6530085" y="3804615"/>
                  </a:lnTo>
                  <a:lnTo>
                    <a:pt x="6610350" y="3798811"/>
                  </a:lnTo>
                  <a:lnTo>
                    <a:pt x="6685153" y="3782148"/>
                  </a:lnTo>
                  <a:lnTo>
                    <a:pt x="6752970" y="3755783"/>
                  </a:lnTo>
                  <a:lnTo>
                    <a:pt x="6811899" y="3720858"/>
                  </a:lnTo>
                  <a:lnTo>
                    <a:pt x="6860666" y="3678542"/>
                  </a:lnTo>
                  <a:lnTo>
                    <a:pt x="6897369" y="3629977"/>
                  </a:lnTo>
                  <a:lnTo>
                    <a:pt x="6920610" y="3576294"/>
                  </a:lnTo>
                  <a:lnTo>
                    <a:pt x="6928738" y="3518662"/>
                  </a:lnTo>
                  <a:lnTo>
                    <a:pt x="6928738" y="286003"/>
                  </a:lnTo>
                  <a:lnTo>
                    <a:pt x="6920610" y="228345"/>
                  </a:lnTo>
                  <a:lnTo>
                    <a:pt x="6897369" y="174751"/>
                  </a:lnTo>
                  <a:lnTo>
                    <a:pt x="6860666" y="126111"/>
                  </a:lnTo>
                  <a:lnTo>
                    <a:pt x="6811899" y="83819"/>
                  </a:lnTo>
                  <a:lnTo>
                    <a:pt x="6752970" y="48894"/>
                  </a:lnTo>
                  <a:lnTo>
                    <a:pt x="6685153" y="22478"/>
                  </a:lnTo>
                  <a:lnTo>
                    <a:pt x="6610350" y="5841"/>
                  </a:lnTo>
                  <a:lnTo>
                    <a:pt x="6530085" y="0"/>
                  </a:lnTo>
                  <a:close/>
                </a:path>
              </a:pathLst>
            </a:custGeom>
            <a:solidFill>
              <a:srgbClr val="B9D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2280" y="8676639"/>
              <a:ext cx="1287779" cy="47752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67957" y="5433155"/>
            <a:ext cx="6093460" cy="366712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35"/>
              </a:spcBef>
            </a:pPr>
            <a:r>
              <a:rPr sz="1400" b="1" spc="185" dirty="0">
                <a:solidFill>
                  <a:srgbClr val="053C7D"/>
                </a:solidFill>
                <a:latin typeface="Calibri"/>
                <a:cs typeface="Calibri"/>
              </a:rPr>
              <a:t>FITNESS</a:t>
            </a:r>
            <a:r>
              <a:rPr sz="1400" b="1" spc="1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04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1400" b="1" spc="1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9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r>
              <a:rPr sz="1400" b="1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7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400" b="1" spc="1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60" dirty="0">
                <a:solidFill>
                  <a:srgbClr val="053C7D"/>
                </a:solidFill>
                <a:latin typeface="Calibri"/>
                <a:cs typeface="Calibri"/>
              </a:rPr>
              <a:t>SILVER</a:t>
            </a:r>
            <a:r>
              <a:rPr sz="1400" b="1" spc="1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00" dirty="0">
                <a:solidFill>
                  <a:srgbClr val="053C7D"/>
                </a:solidFill>
                <a:latin typeface="Calibri"/>
                <a:cs typeface="Calibri"/>
              </a:rPr>
              <a:t>SNEAKERS</a:t>
            </a:r>
            <a:endParaRPr sz="1400">
              <a:latin typeface="Calibri"/>
              <a:cs typeface="Calibri"/>
            </a:endParaRPr>
          </a:p>
          <a:p>
            <a:pPr marL="116839">
              <a:lnSpc>
                <a:spcPct val="100000"/>
              </a:lnSpc>
              <a:spcBef>
                <a:spcPts val="1070"/>
              </a:spcBef>
            </a:pPr>
            <a:r>
              <a:rPr sz="1600" b="1" spc="110" dirty="0">
                <a:solidFill>
                  <a:srgbClr val="126092"/>
                </a:solidFill>
                <a:latin typeface="Calibri"/>
                <a:cs typeface="Calibri"/>
              </a:rPr>
              <a:t>Fitness</a:t>
            </a:r>
            <a:r>
              <a:rPr sz="1600" b="1" spc="-45" dirty="0">
                <a:solidFill>
                  <a:srgbClr val="126092"/>
                </a:solidFill>
                <a:latin typeface="Calibri"/>
                <a:cs typeface="Calibri"/>
              </a:rPr>
              <a:t> </a:t>
            </a:r>
            <a:r>
              <a:rPr sz="1600" b="1" spc="140" dirty="0">
                <a:solidFill>
                  <a:srgbClr val="126092"/>
                </a:solidFill>
                <a:latin typeface="Calibri"/>
                <a:cs typeface="Calibri"/>
              </a:rPr>
              <a:t>program</a:t>
            </a:r>
            <a:r>
              <a:rPr sz="1600" b="1" spc="-70" dirty="0">
                <a:solidFill>
                  <a:srgbClr val="126092"/>
                </a:solidFill>
                <a:latin typeface="Calibri"/>
                <a:cs typeface="Calibri"/>
              </a:rPr>
              <a:t> </a:t>
            </a:r>
            <a:r>
              <a:rPr sz="1600" b="1" spc="85" dirty="0">
                <a:solidFill>
                  <a:srgbClr val="126092"/>
                </a:solidFill>
                <a:latin typeface="Calibri"/>
                <a:cs typeface="Calibri"/>
              </a:rPr>
              <a:t>benefits:</a:t>
            </a:r>
            <a:endParaRPr sz="1600">
              <a:latin typeface="Calibri"/>
              <a:cs typeface="Calibri"/>
            </a:endParaRPr>
          </a:p>
          <a:p>
            <a:pPr marL="208279" indent="-91440">
              <a:lnSpc>
                <a:spcPct val="100000"/>
              </a:lnSpc>
              <a:spcBef>
                <a:spcPts val="20"/>
              </a:spcBef>
              <a:buClr>
                <a:srgbClr val="126092"/>
              </a:buClr>
              <a:buFont typeface="Arial"/>
              <a:buChar char="•"/>
              <a:tabLst>
                <a:tab pos="208279" algn="l"/>
              </a:tabLst>
            </a:pP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Membership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network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thousands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clubs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exercise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classes</a:t>
            </a:r>
            <a:endParaRPr sz="1200">
              <a:latin typeface="Calibri"/>
              <a:cs typeface="Calibri"/>
            </a:endParaRPr>
          </a:p>
          <a:p>
            <a:pPr marL="208279" indent="-91440">
              <a:lnSpc>
                <a:spcPct val="100000"/>
              </a:lnSpc>
              <a:buClr>
                <a:srgbClr val="126092"/>
              </a:buClr>
              <a:buFont typeface="Arial"/>
              <a:buChar char="•"/>
              <a:tabLst>
                <a:tab pos="208279" algn="l"/>
              </a:tabLst>
            </a:pP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Exercise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at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your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own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pace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people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your 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age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group</a:t>
            </a:r>
            <a:endParaRPr sz="1200">
              <a:latin typeface="Calibri"/>
              <a:cs typeface="Calibri"/>
            </a:endParaRPr>
          </a:p>
          <a:p>
            <a:pPr marL="208279" indent="-91440">
              <a:lnSpc>
                <a:spcPct val="100000"/>
              </a:lnSpc>
              <a:spcBef>
                <a:spcPts val="5"/>
              </a:spcBef>
              <a:buClr>
                <a:srgbClr val="126092"/>
              </a:buClr>
              <a:buFont typeface="Arial"/>
              <a:buChar char="•"/>
              <a:tabLst>
                <a:tab pos="208279" algn="l"/>
              </a:tabLst>
            </a:pP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Online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support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help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lose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weight,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reduce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stress</a:t>
            </a:r>
            <a:endParaRPr sz="1200">
              <a:latin typeface="Calibri"/>
              <a:cs typeface="Calibri"/>
            </a:endParaRPr>
          </a:p>
          <a:p>
            <a:pPr marL="208279" indent="-91440">
              <a:lnSpc>
                <a:spcPct val="100000"/>
              </a:lnSpc>
              <a:buClr>
                <a:srgbClr val="126092"/>
              </a:buClr>
              <a:buFont typeface="Arial"/>
              <a:buChar char="•"/>
              <a:tabLst>
                <a:tab pos="208279" algn="l"/>
              </a:tabLst>
            </a:pP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Online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classes,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walking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home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fitness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programs</a:t>
            </a:r>
            <a:endParaRPr sz="1200">
              <a:latin typeface="Calibri"/>
              <a:cs typeface="Calibri"/>
            </a:endParaRPr>
          </a:p>
          <a:p>
            <a:pPr marL="116839">
              <a:lnSpc>
                <a:spcPct val="100000"/>
              </a:lnSpc>
              <a:spcBef>
                <a:spcPts val="1420"/>
              </a:spcBef>
            </a:pPr>
            <a:r>
              <a:rPr sz="1600" b="1" spc="120" dirty="0">
                <a:solidFill>
                  <a:srgbClr val="126092"/>
                </a:solidFill>
                <a:latin typeface="Calibri"/>
                <a:cs typeface="Calibri"/>
              </a:rPr>
              <a:t>SilverSneakers</a:t>
            </a:r>
            <a:r>
              <a:rPr sz="1575" b="1" spc="179" baseline="21164" dirty="0">
                <a:solidFill>
                  <a:srgbClr val="126092"/>
                </a:solidFill>
                <a:latin typeface="Calibri"/>
                <a:cs typeface="Calibri"/>
              </a:rPr>
              <a:t>®</a:t>
            </a:r>
            <a:r>
              <a:rPr sz="1575" b="1" spc="37" baseline="21164" dirty="0">
                <a:solidFill>
                  <a:srgbClr val="126092"/>
                </a:solidFill>
                <a:latin typeface="Calibri"/>
                <a:cs typeface="Calibri"/>
              </a:rPr>
              <a:t> </a:t>
            </a:r>
            <a:r>
              <a:rPr sz="1600" b="1" spc="65" dirty="0">
                <a:solidFill>
                  <a:srgbClr val="126092"/>
                </a:solidFill>
                <a:latin typeface="Calibri"/>
                <a:cs typeface="Calibri"/>
              </a:rPr>
              <a:t>Tuition</a:t>
            </a:r>
            <a:r>
              <a:rPr sz="1600" b="1" spc="-20" dirty="0">
                <a:solidFill>
                  <a:srgbClr val="126092"/>
                </a:solidFill>
                <a:latin typeface="Calibri"/>
                <a:cs typeface="Calibri"/>
              </a:rPr>
              <a:t> </a:t>
            </a:r>
            <a:r>
              <a:rPr sz="1600" b="1" spc="105" dirty="0">
                <a:solidFill>
                  <a:srgbClr val="126092"/>
                </a:solidFill>
                <a:latin typeface="Calibri"/>
                <a:cs typeface="Calibri"/>
              </a:rPr>
              <a:t>Rewards</a:t>
            </a:r>
            <a:endParaRPr sz="1600">
              <a:latin typeface="Calibri"/>
              <a:cs typeface="Calibri"/>
            </a:endParaRPr>
          </a:p>
          <a:p>
            <a:pPr marL="116839" marR="43180" indent="91440">
              <a:lnSpc>
                <a:spcPct val="100000"/>
              </a:lnSpc>
              <a:spcBef>
                <a:spcPts val="20"/>
              </a:spcBef>
              <a:buClr>
                <a:srgbClr val="126092"/>
              </a:buClr>
              <a:buFont typeface="Arial"/>
              <a:buChar char="•"/>
              <a:tabLst>
                <a:tab pos="208279" algn="l"/>
              </a:tabLst>
            </a:pP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SilverSneakers</a:t>
            </a:r>
            <a:r>
              <a:rPr sz="1200" spc="89" baseline="20833" dirty="0">
                <a:solidFill>
                  <a:srgbClr val="053C7D"/>
                </a:solidFill>
                <a:latin typeface="Calibri"/>
                <a:cs typeface="Calibri"/>
              </a:rPr>
              <a:t>®</a:t>
            </a:r>
            <a:r>
              <a:rPr sz="1200" spc="187" baseline="20833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can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earn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college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tuition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discounts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loved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ones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simply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by 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exercising</a:t>
            </a:r>
            <a:endParaRPr sz="1200">
              <a:latin typeface="Calibri"/>
              <a:cs typeface="Calibri"/>
            </a:endParaRPr>
          </a:p>
          <a:p>
            <a:pPr marL="812165" algn="ctr">
              <a:lnSpc>
                <a:spcPts val="1540"/>
              </a:lnSpc>
              <a:spcBef>
                <a:spcPts val="1000"/>
              </a:spcBef>
            </a:pPr>
            <a:r>
              <a:rPr sz="1400" spc="-10" dirty="0">
                <a:solidFill>
                  <a:srgbClr val="053C7D"/>
                </a:solidFill>
                <a:latin typeface="Calibri"/>
                <a:cs typeface="Calibri"/>
              </a:rPr>
              <a:t>Visit:</a:t>
            </a:r>
            <a:endParaRPr sz="1400">
              <a:latin typeface="Calibri"/>
              <a:cs typeface="Calibri"/>
            </a:endParaRPr>
          </a:p>
          <a:p>
            <a:pPr marL="1224280" marR="410209" indent="4445" algn="ctr">
              <a:lnSpc>
                <a:spcPts val="1200"/>
              </a:lnSpc>
              <a:spcBef>
                <a:spcPts val="100"/>
              </a:spcBef>
            </a:pP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SilverSneakers.com</a:t>
            </a:r>
            <a:r>
              <a:rPr sz="1200" spc="2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participating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fitness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locations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SilverSneakers.tuitionrewards.com</a:t>
            </a:r>
            <a:r>
              <a:rPr sz="12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learn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about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Tuition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Rewards 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call:</a:t>
            </a:r>
            <a:endParaRPr sz="1200">
              <a:latin typeface="Calibri"/>
              <a:cs typeface="Calibri"/>
            </a:endParaRPr>
          </a:p>
          <a:p>
            <a:pPr marL="808355" algn="ctr">
              <a:lnSpc>
                <a:spcPts val="1080"/>
              </a:lnSpc>
            </a:pP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1(866)584-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7352,</a:t>
            </a:r>
            <a:endParaRPr sz="1200">
              <a:latin typeface="Calibri"/>
              <a:cs typeface="Calibri"/>
            </a:endParaRPr>
          </a:p>
          <a:p>
            <a:pPr marL="808990" algn="ctr">
              <a:lnSpc>
                <a:spcPts val="1200"/>
              </a:lnSpc>
            </a:pP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Monday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Friday,</a:t>
            </a:r>
            <a:endParaRPr sz="1200">
              <a:latin typeface="Calibri"/>
              <a:cs typeface="Calibri"/>
            </a:endParaRPr>
          </a:p>
          <a:p>
            <a:pPr marL="810895" algn="ctr">
              <a:lnSpc>
                <a:spcPts val="1200"/>
              </a:lnSpc>
            </a:pP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8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a.m. to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8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p.m.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Eastern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time.</a:t>
            </a:r>
            <a:endParaRPr sz="1200">
              <a:latin typeface="Calibri"/>
              <a:cs typeface="Calibri"/>
            </a:endParaRPr>
          </a:p>
          <a:p>
            <a:pPr marL="807085" algn="ctr">
              <a:lnSpc>
                <a:spcPts val="1320"/>
              </a:lnSpc>
            </a:pP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TTY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users,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call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711.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4521" y="9568180"/>
            <a:ext cx="8191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50" dirty="0">
                <a:solidFill>
                  <a:srgbClr val="031328"/>
                </a:solidFill>
                <a:latin typeface="Corbel"/>
                <a:cs typeface="Corbel"/>
              </a:rPr>
              <a:t>9</a:t>
            </a:r>
            <a:endParaRPr sz="85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7479"/>
            <a:ext cx="7315199" cy="29997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0" y="152400"/>
            <a:ext cx="2987040" cy="3401060"/>
          </a:xfrm>
          <a:prstGeom prst="rect">
            <a:avLst/>
          </a:prstGeom>
          <a:solidFill>
            <a:srgbClr val="C00000">
              <a:alpha val="92156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1450">
              <a:latin typeface="Times New Roman"/>
              <a:cs typeface="Times New Roman"/>
            </a:endParaRPr>
          </a:p>
          <a:p>
            <a:pPr marL="109220">
              <a:lnSpc>
                <a:spcPct val="100000"/>
              </a:lnSpc>
            </a:pPr>
            <a:r>
              <a:rPr sz="1450" dirty="0">
                <a:solidFill>
                  <a:srgbClr val="FFFFFF"/>
                </a:solidFill>
                <a:latin typeface="Corbel"/>
                <a:cs typeface="Corbel"/>
              </a:rPr>
              <a:t>MEDICARE</a:t>
            </a:r>
            <a:r>
              <a:rPr sz="1450" spc="4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450" dirty="0">
                <a:solidFill>
                  <a:srgbClr val="FFFFFF"/>
                </a:solidFill>
                <a:latin typeface="Corbel"/>
                <a:cs typeface="Corbel"/>
              </a:rPr>
              <a:t>SUPPLEMENT</a:t>
            </a:r>
            <a:r>
              <a:rPr sz="1450" spc="125" dirty="0">
                <a:solidFill>
                  <a:srgbClr val="FFFFFF"/>
                </a:solidFill>
                <a:latin typeface="Corbel"/>
                <a:cs typeface="Corbel"/>
              </a:rPr>
              <a:t>  </a:t>
            </a:r>
            <a:r>
              <a:rPr sz="1450" spc="-20" dirty="0">
                <a:solidFill>
                  <a:srgbClr val="FFFFFF"/>
                </a:solidFill>
                <a:latin typeface="Corbel"/>
                <a:cs typeface="Corbel"/>
              </a:rPr>
              <a:t>PLANS</a:t>
            </a:r>
            <a:endParaRPr sz="145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68320" y="3269233"/>
            <a:ext cx="36309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2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4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053C7D"/>
                </a:solidFill>
                <a:latin typeface="Calibri"/>
                <a:cs typeface="Calibri"/>
              </a:rPr>
              <a:t>Hartford</a:t>
            </a:r>
            <a:r>
              <a:rPr sz="14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053C7D"/>
                </a:solidFill>
                <a:latin typeface="Calibri"/>
                <a:cs typeface="Calibri"/>
              </a:rPr>
              <a:t>offers</a:t>
            </a:r>
            <a:r>
              <a:rPr sz="14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90" dirty="0">
                <a:solidFill>
                  <a:srgbClr val="053C7D"/>
                </a:solidFill>
                <a:latin typeface="Calibri"/>
                <a:cs typeface="Calibri"/>
              </a:rPr>
              <a:t>4</a:t>
            </a:r>
            <a:r>
              <a:rPr sz="14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130" dirty="0">
                <a:solidFill>
                  <a:srgbClr val="053C7D"/>
                </a:solidFill>
                <a:latin typeface="Calibri"/>
                <a:cs typeface="Calibri"/>
              </a:rPr>
              <a:t>Supplemental</a:t>
            </a:r>
            <a:r>
              <a:rPr sz="1400" spc="1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100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1929" y="4908550"/>
            <a:ext cx="6967220" cy="2760980"/>
          </a:xfrm>
          <a:custGeom>
            <a:avLst/>
            <a:gdLst/>
            <a:ahLst/>
            <a:cxnLst/>
            <a:rect l="l" t="t" r="r" b="b"/>
            <a:pathLst>
              <a:path w="6967220" h="2760979">
                <a:moveTo>
                  <a:pt x="0" y="2760599"/>
                </a:moveTo>
                <a:lnTo>
                  <a:pt x="1609978" y="2760599"/>
                </a:lnTo>
                <a:lnTo>
                  <a:pt x="1609978" y="0"/>
                </a:lnTo>
                <a:lnTo>
                  <a:pt x="0" y="0"/>
                </a:lnTo>
                <a:lnTo>
                  <a:pt x="0" y="2760599"/>
                </a:lnTo>
                <a:close/>
              </a:path>
              <a:path w="6967220" h="2760979">
                <a:moveTo>
                  <a:pt x="1785620" y="2760599"/>
                </a:moveTo>
                <a:lnTo>
                  <a:pt x="3395599" y="2760599"/>
                </a:lnTo>
                <a:lnTo>
                  <a:pt x="3395599" y="0"/>
                </a:lnTo>
                <a:lnTo>
                  <a:pt x="1785620" y="0"/>
                </a:lnTo>
                <a:lnTo>
                  <a:pt x="1785620" y="2760599"/>
                </a:lnTo>
                <a:close/>
              </a:path>
              <a:path w="6967220" h="2760979">
                <a:moveTo>
                  <a:pt x="3571367" y="2760599"/>
                </a:moveTo>
                <a:lnTo>
                  <a:pt x="5181346" y="2760599"/>
                </a:lnTo>
                <a:lnTo>
                  <a:pt x="5181346" y="0"/>
                </a:lnTo>
                <a:lnTo>
                  <a:pt x="3571367" y="0"/>
                </a:lnTo>
                <a:lnTo>
                  <a:pt x="3571367" y="2760599"/>
                </a:lnTo>
                <a:close/>
              </a:path>
              <a:path w="6967220" h="2760979">
                <a:moveTo>
                  <a:pt x="5356987" y="2760599"/>
                </a:moveTo>
                <a:lnTo>
                  <a:pt x="6966966" y="2760599"/>
                </a:lnTo>
                <a:lnTo>
                  <a:pt x="6966966" y="0"/>
                </a:lnTo>
                <a:lnTo>
                  <a:pt x="5356987" y="0"/>
                </a:lnTo>
                <a:lnTo>
                  <a:pt x="5356987" y="2760599"/>
                </a:lnTo>
                <a:close/>
              </a:path>
            </a:pathLst>
          </a:custGeom>
          <a:ln w="2857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0034" y="3624834"/>
            <a:ext cx="6597650" cy="12566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2550" marR="5080">
              <a:lnSpc>
                <a:spcPct val="90000"/>
              </a:lnSpc>
              <a:spcBef>
                <a:spcPts val="240"/>
              </a:spcBef>
            </a:pP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Elite,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Premium,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Choice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Premium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Plus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Retiree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available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DSRA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Benefit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Trust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Members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states.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can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elect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one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two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BCBSM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drug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plans,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High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Low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combine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Hartford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as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standalone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plan.</a:t>
            </a:r>
            <a:r>
              <a:rPr sz="1200" spc="3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do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need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enroll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Hartford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enroll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BCBSM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drug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plan.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Hartford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Medigap/Medicare</a:t>
            </a:r>
            <a:r>
              <a:rPr sz="120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Supplemental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traditional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Medicare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(not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Advantage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Plan).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1200" b="1" spc="14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b="1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200" b="1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60" dirty="0">
                <a:solidFill>
                  <a:srgbClr val="053C7D"/>
                </a:solidFill>
                <a:latin typeface="Calibri"/>
                <a:cs typeface="Calibri"/>
              </a:rPr>
              <a:t>Supplement</a:t>
            </a:r>
            <a:r>
              <a:rPr sz="1200" b="1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55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b="1" spc="-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053C7D"/>
                </a:solidFill>
                <a:latin typeface="Calibri"/>
                <a:cs typeface="Calibri"/>
              </a:rPr>
              <a:t>gives</a:t>
            </a:r>
            <a:r>
              <a:rPr sz="1200" b="1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9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b="1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53C7D"/>
                </a:solidFill>
                <a:latin typeface="Calibri"/>
                <a:cs typeface="Calibri"/>
              </a:rPr>
              <a:t>extra</a:t>
            </a:r>
            <a:r>
              <a:rPr sz="1200" b="1" spc="-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5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b="1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200" b="1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45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1200" b="1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734" y="4984369"/>
            <a:ext cx="1245235" cy="878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2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includes:</a:t>
            </a:r>
            <a:endParaRPr sz="1050">
              <a:latin typeface="Calibri"/>
              <a:cs typeface="Calibri"/>
            </a:endParaRPr>
          </a:p>
          <a:p>
            <a:pPr marL="118110" indent="-118110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16666"/>
              <a:buFont typeface="Arial"/>
              <a:buChar char="•"/>
              <a:tabLst>
                <a:tab pos="118110" algn="l"/>
              </a:tabLst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Hospital</a:t>
            </a:r>
            <a:r>
              <a:rPr sz="9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  <a:p>
            <a:pPr marL="117475" indent="-117475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117475" algn="l"/>
              </a:tabLst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Skilled</a:t>
            </a:r>
            <a:r>
              <a:rPr sz="9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nursing</a:t>
            </a:r>
            <a:r>
              <a:rPr sz="9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facility</a:t>
            </a:r>
            <a:endParaRPr sz="900">
              <a:latin typeface="Calibri"/>
              <a:cs typeface="Calibri"/>
            </a:endParaRPr>
          </a:p>
          <a:p>
            <a:pPr marL="119380">
              <a:lnSpc>
                <a:spcPct val="100000"/>
              </a:lnSpc>
            </a:pP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  <a:p>
            <a:pPr marL="118110" indent="-11811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118110" algn="l"/>
              </a:tabLst>
            </a:pP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Hospice</a:t>
            </a:r>
            <a:endParaRPr sz="900">
              <a:latin typeface="Calibri"/>
              <a:cs typeface="Calibri"/>
            </a:endParaRPr>
          </a:p>
          <a:p>
            <a:pPr marL="118110" indent="-11811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118110" algn="l"/>
              </a:tabLst>
            </a:pP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Home</a:t>
            </a:r>
            <a:r>
              <a:rPr sz="9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9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734" y="6591554"/>
            <a:ext cx="1413510" cy="599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Premium</a:t>
            </a:r>
            <a:endParaRPr sz="1050">
              <a:latin typeface="Calibri"/>
              <a:cs typeface="Calibri"/>
            </a:endParaRPr>
          </a:p>
          <a:p>
            <a:pPr marL="118110" marR="5080" indent="-118110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16666"/>
              <a:buFont typeface="Arial"/>
              <a:buChar char="•"/>
              <a:tabLst>
                <a:tab pos="119380" algn="l"/>
              </a:tabLst>
            </a:pP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There</a:t>
            </a: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9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no</a:t>
            </a:r>
            <a:r>
              <a:rPr sz="9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charge</a:t>
            </a:r>
            <a:r>
              <a:rPr sz="9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 	people</a:t>
            </a:r>
            <a:r>
              <a:rPr sz="90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who</a:t>
            </a:r>
            <a:r>
              <a:rPr sz="9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9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9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least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 	40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work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quarters.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1837" y="4984750"/>
            <a:ext cx="1581785" cy="10109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110"/>
              </a:spcBef>
            </a:pP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B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includes:</a:t>
            </a:r>
            <a:endParaRPr sz="1050">
              <a:latin typeface="Calibri"/>
              <a:cs typeface="Calibri"/>
            </a:endParaRPr>
          </a:p>
          <a:p>
            <a:pPr marL="256540" indent="-118110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16666"/>
              <a:buFont typeface="Arial"/>
              <a:buChar char="•"/>
              <a:tabLst>
                <a:tab pos="256540" algn="l"/>
              </a:tabLst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Provider</a:t>
            </a:r>
            <a:r>
              <a:rPr sz="9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visits</a:t>
            </a:r>
            <a:endParaRPr sz="900">
              <a:latin typeface="Calibri"/>
              <a:cs typeface="Calibri"/>
            </a:endParaRPr>
          </a:p>
          <a:p>
            <a:pPr marL="256540" indent="-11811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256540" algn="l"/>
              </a:tabLst>
            </a:pP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Mental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9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  <a:p>
            <a:pPr marL="256540" indent="-11811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256540" algn="l"/>
              </a:tabLst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Outpatient</a:t>
            </a:r>
            <a:r>
              <a:rPr sz="900" spc="3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surgery</a:t>
            </a:r>
            <a:endParaRPr sz="900">
              <a:latin typeface="Calibri"/>
              <a:cs typeface="Calibri"/>
            </a:endParaRPr>
          </a:p>
          <a:p>
            <a:pPr marL="256540" indent="-11811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256540" algn="l"/>
              </a:tabLst>
            </a:pPr>
            <a:r>
              <a:rPr sz="900" spc="70" dirty="0">
                <a:solidFill>
                  <a:srgbClr val="053C7D"/>
                </a:solidFill>
                <a:latin typeface="Calibri"/>
                <a:cs typeface="Calibri"/>
              </a:rPr>
              <a:t>Lab</a:t>
            </a:r>
            <a:r>
              <a:rPr sz="9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tests</a:t>
            </a:r>
            <a:endParaRPr sz="900">
              <a:latin typeface="Calibri"/>
              <a:cs typeface="Calibri"/>
            </a:endParaRPr>
          </a:p>
          <a:p>
            <a:pPr marL="255904" marR="473709" indent="-118110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257810" algn="l"/>
              </a:tabLst>
            </a:pP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Durable</a:t>
            </a:r>
            <a:r>
              <a:rPr sz="900" spc="-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	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equipment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01837" y="6591554"/>
            <a:ext cx="1581785" cy="10115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10"/>
              </a:spcBef>
            </a:pP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Premium</a:t>
            </a:r>
            <a:endParaRPr sz="1050">
              <a:latin typeface="Calibri"/>
              <a:cs typeface="Calibri"/>
            </a:endParaRPr>
          </a:p>
          <a:p>
            <a:pPr marL="234315" marR="396240" indent="-120014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Font typeface="Arial"/>
              <a:buChar char="•"/>
              <a:tabLst>
                <a:tab pos="234315" algn="l"/>
              </a:tabLst>
            </a:pP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9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must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pay</a:t>
            </a:r>
            <a:r>
              <a:rPr sz="9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80" dirty="0">
                <a:solidFill>
                  <a:srgbClr val="053C7D"/>
                </a:solidFill>
                <a:latin typeface="Calibri"/>
                <a:cs typeface="Calibri"/>
              </a:rPr>
              <a:t>B</a:t>
            </a:r>
            <a:r>
              <a:rPr sz="9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053C7D"/>
                </a:solidFill>
                <a:latin typeface="Calibri"/>
                <a:cs typeface="Calibri"/>
              </a:rPr>
              <a:t>premium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every</a:t>
            </a:r>
            <a:r>
              <a:rPr sz="9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month</a:t>
            </a:r>
            <a:endParaRPr sz="900">
              <a:latin typeface="Calibri"/>
              <a:cs typeface="Calibri"/>
            </a:endParaRPr>
          </a:p>
          <a:p>
            <a:pPr marL="234315" marR="87630" indent="-120014" algn="just">
              <a:lnSpc>
                <a:spcPct val="100000"/>
              </a:lnSpc>
              <a:buClr>
                <a:srgbClr val="126092"/>
              </a:buClr>
              <a:buFont typeface="Arial"/>
              <a:buChar char="•"/>
              <a:tabLst>
                <a:tab pos="234315" algn="l"/>
              </a:tabLst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premium</a:t>
            </a:r>
            <a:r>
              <a:rPr sz="9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depends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when</a:t>
            </a:r>
            <a:r>
              <a:rPr sz="9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9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first</a:t>
            </a:r>
            <a:r>
              <a:rPr sz="9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signed </a:t>
            </a:r>
            <a:r>
              <a:rPr sz="900" spc="65" dirty="0">
                <a:solidFill>
                  <a:srgbClr val="053C7D"/>
                </a:solidFill>
                <a:latin typeface="Calibri"/>
                <a:cs typeface="Calibri"/>
              </a:rPr>
              <a:t>up</a:t>
            </a:r>
            <a:r>
              <a:rPr sz="9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9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income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70245" y="4984369"/>
            <a:ext cx="1325245" cy="8801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D</a:t>
            </a:r>
            <a:endParaRPr sz="10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900" b="1" spc="8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900" b="1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900" b="1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900" b="1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053C7D"/>
                </a:solidFill>
                <a:latin typeface="Calibri"/>
                <a:cs typeface="Calibri"/>
              </a:rPr>
              <a:t>option</a:t>
            </a:r>
            <a:r>
              <a:rPr sz="900" b="1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-25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900" b="1" spc="65" dirty="0">
                <a:solidFill>
                  <a:srgbClr val="053C7D"/>
                </a:solidFill>
                <a:latin typeface="Calibri"/>
                <a:cs typeface="Calibri"/>
              </a:rPr>
              <a:t> purchase</a:t>
            </a:r>
            <a:r>
              <a:rPr sz="900" b="1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900" b="1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105" dirty="0">
                <a:solidFill>
                  <a:srgbClr val="053C7D"/>
                </a:solidFill>
                <a:latin typeface="Calibri"/>
                <a:cs typeface="Calibri"/>
              </a:rPr>
              <a:t>BCBS</a:t>
            </a:r>
            <a:r>
              <a:rPr sz="900" b="1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900" b="1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85" dirty="0">
                <a:solidFill>
                  <a:srgbClr val="053C7D"/>
                </a:solidFill>
                <a:latin typeface="Calibri"/>
                <a:cs typeface="Calibri"/>
              </a:rPr>
              <a:t>D </a:t>
            </a:r>
            <a:r>
              <a:rPr sz="900" b="1" spc="6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900" b="1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900" b="1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900" b="1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053C7D"/>
                </a:solidFill>
                <a:latin typeface="Calibri"/>
                <a:cs typeface="Calibri"/>
              </a:rPr>
              <a:t>Trust.</a:t>
            </a:r>
            <a:endParaRPr sz="900">
              <a:latin typeface="Calibri"/>
              <a:cs typeface="Calibri"/>
            </a:endParaRPr>
          </a:p>
          <a:p>
            <a:pPr marL="130175" indent="-117475">
              <a:lnSpc>
                <a:spcPct val="100000"/>
              </a:lnSpc>
              <a:spcBef>
                <a:spcPts val="1080"/>
              </a:spcBef>
              <a:buClr>
                <a:srgbClr val="126092"/>
              </a:buClr>
              <a:buSzPct val="122222"/>
              <a:buFont typeface="Arial"/>
              <a:buChar char="•"/>
              <a:tabLst>
                <a:tab pos="130175" algn="l"/>
              </a:tabLst>
            </a:pP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9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Drugs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70245" y="5833109"/>
            <a:ext cx="13379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175" indent="-117475">
              <a:lnSpc>
                <a:spcPct val="100000"/>
              </a:lnSpc>
              <a:spcBef>
                <a:spcPts val="100"/>
              </a:spcBef>
              <a:buClr>
                <a:srgbClr val="126092"/>
              </a:buClr>
              <a:buSzPct val="122222"/>
              <a:buFont typeface="Arial"/>
              <a:buChar char="•"/>
              <a:tabLst>
                <a:tab pos="130175" algn="l"/>
              </a:tabLst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25" dirty="0">
                <a:solidFill>
                  <a:srgbClr val="053C7D"/>
                </a:solidFill>
                <a:latin typeface="Calibri"/>
                <a:cs typeface="Calibri"/>
              </a:rPr>
              <a:t>D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a</a:t>
            </a: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government-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89625" y="5970270"/>
            <a:ext cx="12814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sponsored</a:t>
            </a:r>
            <a:r>
              <a:rPr sz="9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900" spc="1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Calibri"/>
                <a:cs typeface="Calibri"/>
              </a:rPr>
              <a:t>that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89625" y="6107429"/>
            <a:ext cx="1264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helps</a:t>
            </a:r>
            <a:r>
              <a:rPr sz="9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053C7D"/>
                </a:solidFill>
                <a:latin typeface="Calibri"/>
                <a:cs typeface="Calibri"/>
              </a:rPr>
              <a:t>cover</a:t>
            </a:r>
            <a:r>
              <a:rPr sz="9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prescription</a:t>
            </a:r>
            <a:r>
              <a:rPr sz="900" spc="70" dirty="0">
                <a:solidFill>
                  <a:srgbClr val="053C7D"/>
                </a:solidFill>
                <a:latin typeface="Calibri"/>
                <a:cs typeface="Calibri"/>
              </a:rPr>
              <a:t> drug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 costs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61968" y="7178166"/>
            <a:ext cx="1259840" cy="408940"/>
          </a:xfrm>
          <a:custGeom>
            <a:avLst/>
            <a:gdLst/>
            <a:ahLst/>
            <a:cxnLst/>
            <a:rect l="l" t="t" r="r" b="b"/>
            <a:pathLst>
              <a:path w="1259839" h="408940">
                <a:moveTo>
                  <a:pt x="1259827" y="127000"/>
                </a:moveTo>
                <a:lnTo>
                  <a:pt x="1234440" y="127000"/>
                </a:lnTo>
                <a:lnTo>
                  <a:pt x="1234440" y="0"/>
                </a:lnTo>
                <a:lnTo>
                  <a:pt x="383540" y="0"/>
                </a:lnTo>
                <a:lnTo>
                  <a:pt x="358140" y="0"/>
                </a:lnTo>
                <a:lnTo>
                  <a:pt x="358140" y="127000"/>
                </a:lnTo>
                <a:lnTo>
                  <a:pt x="358127" y="0"/>
                </a:lnTo>
                <a:lnTo>
                  <a:pt x="276860" y="0"/>
                </a:lnTo>
                <a:lnTo>
                  <a:pt x="254000" y="0"/>
                </a:lnTo>
                <a:lnTo>
                  <a:pt x="25400" y="0"/>
                </a:lnTo>
                <a:lnTo>
                  <a:pt x="25400" y="127000"/>
                </a:lnTo>
                <a:lnTo>
                  <a:pt x="0" y="127000"/>
                </a:lnTo>
                <a:lnTo>
                  <a:pt x="0" y="281940"/>
                </a:lnTo>
                <a:lnTo>
                  <a:pt x="83820" y="281940"/>
                </a:lnTo>
                <a:lnTo>
                  <a:pt x="83820" y="408940"/>
                </a:lnTo>
                <a:lnTo>
                  <a:pt x="1112520" y="408940"/>
                </a:lnTo>
                <a:lnTo>
                  <a:pt x="1143000" y="408940"/>
                </a:lnTo>
                <a:lnTo>
                  <a:pt x="1143000" y="281940"/>
                </a:lnTo>
                <a:lnTo>
                  <a:pt x="1259827" y="281940"/>
                </a:lnTo>
                <a:lnTo>
                  <a:pt x="1259827" y="1270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37965" y="6542023"/>
            <a:ext cx="942975" cy="290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Silver</a:t>
            </a:r>
            <a:r>
              <a:rPr sz="9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&amp;</a:t>
            </a:r>
            <a:r>
              <a:rPr sz="9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Fit</a:t>
            </a:r>
            <a:r>
              <a:rPr sz="9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Benefit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ts val="1040"/>
              </a:lnSpc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r>
              <a:rPr sz="900" spc="2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available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92447" y="6924167"/>
            <a:ext cx="1203960" cy="1422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120"/>
              </a:lnSpc>
            </a:pP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must</a:t>
            </a:r>
            <a:r>
              <a:rPr sz="10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continue</a:t>
            </a:r>
            <a:r>
              <a:rPr sz="10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99128" y="7066096"/>
            <a:ext cx="977900" cy="130036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000"/>
              </a:lnSpc>
            </a:pP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pay</a:t>
            </a:r>
            <a:r>
              <a:rPr sz="10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lang="en-US" sz="1000" spc="-10" dirty="0">
                <a:solidFill>
                  <a:srgbClr val="053C7D"/>
                </a:solidFill>
                <a:latin typeface="Calibri"/>
                <a:cs typeface="Calibri"/>
              </a:rPr>
              <a:t>yearl</a:t>
            </a:r>
            <a:r>
              <a:rPr sz="1000" spc="-10" dirty="0">
                <a:solidFill>
                  <a:srgbClr val="053C7D"/>
                </a:solidFill>
                <a:latin typeface="Calibri"/>
                <a:cs typeface="Calibri"/>
              </a:rPr>
              <a:t>y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76065" y="7162165"/>
            <a:ext cx="12039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Part</a:t>
            </a:r>
            <a:r>
              <a:rPr sz="10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B</a:t>
            </a:r>
            <a:r>
              <a:rPr sz="10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053C7D"/>
                </a:solidFill>
                <a:latin typeface="Calibri"/>
                <a:cs typeface="Calibri"/>
              </a:rPr>
              <a:t>Deductible</a:t>
            </a:r>
            <a:r>
              <a:rPr sz="10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50665" y="7289165"/>
            <a:ext cx="12547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Premium,</a:t>
            </a:r>
            <a:r>
              <a:rPr sz="1000" spc="1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053C7D"/>
                </a:solidFill>
                <a:latin typeface="Calibri"/>
                <a:cs typeface="Calibri"/>
              </a:rPr>
              <a:t>Choice</a:t>
            </a:r>
            <a:r>
              <a:rPr sz="10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3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34484" y="7416165"/>
            <a:ext cx="10877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Premier</a:t>
            </a:r>
            <a:r>
              <a:rPr sz="1000" spc="2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Plus</a:t>
            </a:r>
            <a:r>
              <a:rPr sz="1000" spc="1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53C7D"/>
                </a:solidFill>
                <a:latin typeface="Calibri"/>
                <a:cs typeface="Calibri"/>
              </a:rPr>
              <a:t>Plans.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754504" y="6048121"/>
            <a:ext cx="2063750" cy="296545"/>
            <a:chOff x="1754504" y="6048121"/>
            <a:chExt cx="2063750" cy="296545"/>
          </a:xfrm>
        </p:grpSpPr>
        <p:sp>
          <p:nvSpPr>
            <p:cNvPr id="23" name="object 23"/>
            <p:cNvSpPr/>
            <p:nvPr/>
          </p:nvSpPr>
          <p:spPr>
            <a:xfrm>
              <a:off x="1760855" y="6054089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30" h="284479">
                  <a:moveTo>
                    <a:pt x="278130" y="97790"/>
                  </a:moveTo>
                  <a:lnTo>
                    <a:pt x="183515" y="97790"/>
                  </a:lnTo>
                  <a:lnTo>
                    <a:pt x="183515" y="0"/>
                  </a:lnTo>
                  <a:lnTo>
                    <a:pt x="94615" y="0"/>
                  </a:lnTo>
                  <a:lnTo>
                    <a:pt x="94615" y="97790"/>
                  </a:lnTo>
                  <a:lnTo>
                    <a:pt x="0" y="97790"/>
                  </a:lnTo>
                  <a:lnTo>
                    <a:pt x="0" y="186690"/>
                  </a:lnTo>
                  <a:lnTo>
                    <a:pt x="94615" y="186690"/>
                  </a:lnTo>
                  <a:lnTo>
                    <a:pt x="94615" y="284480"/>
                  </a:lnTo>
                  <a:lnTo>
                    <a:pt x="183515" y="284480"/>
                  </a:lnTo>
                  <a:lnTo>
                    <a:pt x="183515" y="186690"/>
                  </a:lnTo>
                  <a:lnTo>
                    <a:pt x="278130" y="186690"/>
                  </a:lnTo>
                  <a:lnTo>
                    <a:pt x="278130" y="9779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60854" y="6054471"/>
              <a:ext cx="278130" cy="283845"/>
            </a:xfrm>
            <a:custGeom>
              <a:avLst/>
              <a:gdLst/>
              <a:ahLst/>
              <a:cxnLst/>
              <a:rect l="l" t="t" r="r" b="b"/>
              <a:pathLst>
                <a:path w="278130" h="283845">
                  <a:moveTo>
                    <a:pt x="0" y="97408"/>
                  </a:moveTo>
                  <a:lnTo>
                    <a:pt x="94614" y="97408"/>
                  </a:lnTo>
                  <a:lnTo>
                    <a:pt x="94614" y="0"/>
                  </a:lnTo>
                  <a:lnTo>
                    <a:pt x="183514" y="0"/>
                  </a:lnTo>
                  <a:lnTo>
                    <a:pt x="183514" y="97408"/>
                  </a:lnTo>
                  <a:lnTo>
                    <a:pt x="278130" y="97408"/>
                  </a:lnTo>
                  <a:lnTo>
                    <a:pt x="278130" y="186308"/>
                  </a:lnTo>
                  <a:lnTo>
                    <a:pt x="183514" y="186308"/>
                  </a:lnTo>
                  <a:lnTo>
                    <a:pt x="183514" y="283717"/>
                  </a:lnTo>
                  <a:lnTo>
                    <a:pt x="94614" y="283717"/>
                  </a:lnTo>
                  <a:lnTo>
                    <a:pt x="94614" y="186308"/>
                  </a:lnTo>
                  <a:lnTo>
                    <a:pt x="0" y="186308"/>
                  </a:lnTo>
                  <a:lnTo>
                    <a:pt x="0" y="97408"/>
                  </a:lnTo>
                  <a:close/>
                </a:path>
              </a:pathLst>
            </a:custGeom>
            <a:ln w="12700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33775" y="6054089"/>
              <a:ext cx="278130" cy="284480"/>
            </a:xfrm>
            <a:custGeom>
              <a:avLst/>
              <a:gdLst/>
              <a:ahLst/>
              <a:cxnLst/>
              <a:rect l="l" t="t" r="r" b="b"/>
              <a:pathLst>
                <a:path w="278129" h="284479">
                  <a:moveTo>
                    <a:pt x="278130" y="97790"/>
                  </a:moveTo>
                  <a:lnTo>
                    <a:pt x="183515" y="97790"/>
                  </a:lnTo>
                  <a:lnTo>
                    <a:pt x="183515" y="0"/>
                  </a:lnTo>
                  <a:lnTo>
                    <a:pt x="94615" y="0"/>
                  </a:lnTo>
                  <a:lnTo>
                    <a:pt x="94615" y="97790"/>
                  </a:lnTo>
                  <a:lnTo>
                    <a:pt x="0" y="97790"/>
                  </a:lnTo>
                  <a:lnTo>
                    <a:pt x="0" y="186690"/>
                  </a:lnTo>
                  <a:lnTo>
                    <a:pt x="94615" y="186690"/>
                  </a:lnTo>
                  <a:lnTo>
                    <a:pt x="94615" y="284480"/>
                  </a:lnTo>
                  <a:lnTo>
                    <a:pt x="183515" y="284480"/>
                  </a:lnTo>
                  <a:lnTo>
                    <a:pt x="183515" y="186690"/>
                  </a:lnTo>
                  <a:lnTo>
                    <a:pt x="278130" y="186690"/>
                  </a:lnTo>
                  <a:lnTo>
                    <a:pt x="278130" y="9779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33775" y="6054471"/>
              <a:ext cx="278130" cy="283845"/>
            </a:xfrm>
            <a:custGeom>
              <a:avLst/>
              <a:gdLst/>
              <a:ahLst/>
              <a:cxnLst/>
              <a:rect l="l" t="t" r="r" b="b"/>
              <a:pathLst>
                <a:path w="278129" h="283845">
                  <a:moveTo>
                    <a:pt x="0" y="97408"/>
                  </a:moveTo>
                  <a:lnTo>
                    <a:pt x="94614" y="97408"/>
                  </a:lnTo>
                  <a:lnTo>
                    <a:pt x="94614" y="0"/>
                  </a:lnTo>
                  <a:lnTo>
                    <a:pt x="183514" y="0"/>
                  </a:lnTo>
                  <a:lnTo>
                    <a:pt x="183514" y="97408"/>
                  </a:lnTo>
                  <a:lnTo>
                    <a:pt x="278129" y="97408"/>
                  </a:lnTo>
                  <a:lnTo>
                    <a:pt x="278129" y="186308"/>
                  </a:lnTo>
                  <a:lnTo>
                    <a:pt x="183514" y="186308"/>
                  </a:lnTo>
                  <a:lnTo>
                    <a:pt x="183514" y="283717"/>
                  </a:lnTo>
                  <a:lnTo>
                    <a:pt x="94614" y="283717"/>
                  </a:lnTo>
                  <a:lnTo>
                    <a:pt x="94614" y="186308"/>
                  </a:lnTo>
                  <a:lnTo>
                    <a:pt x="0" y="186308"/>
                  </a:lnTo>
                  <a:lnTo>
                    <a:pt x="0" y="97408"/>
                  </a:lnTo>
                  <a:close/>
                </a:path>
              </a:pathLst>
            </a:custGeom>
            <a:ln w="12700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852926" y="4984369"/>
            <a:ext cx="1499235" cy="144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5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HARTFORD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includes:</a:t>
            </a:r>
            <a:endParaRPr sz="1050">
              <a:latin typeface="Calibri"/>
              <a:cs typeface="Calibri"/>
            </a:endParaRPr>
          </a:p>
          <a:p>
            <a:pPr marL="130175" indent="-117475">
              <a:lnSpc>
                <a:spcPct val="100000"/>
              </a:lnSpc>
              <a:spcBef>
                <a:spcPts val="10"/>
              </a:spcBef>
              <a:buClr>
                <a:srgbClr val="126092"/>
              </a:buClr>
              <a:buSzPct val="116666"/>
              <a:buFont typeface="Arial"/>
              <a:buChar char="•"/>
              <a:tabLst>
                <a:tab pos="130175" algn="l"/>
              </a:tabLst>
            </a:pPr>
            <a:r>
              <a:rPr sz="900" spc="5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9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9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endParaRPr sz="900">
              <a:latin typeface="Calibri"/>
              <a:cs typeface="Calibri"/>
            </a:endParaRPr>
          </a:p>
          <a:p>
            <a:pPr marL="129539" marR="246379" indent="-117475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131445" algn="l"/>
              </a:tabLst>
            </a:pP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9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	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rights</a:t>
            </a:r>
            <a:r>
              <a:rPr sz="9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9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protections</a:t>
            </a:r>
            <a:endParaRPr sz="900">
              <a:latin typeface="Calibri"/>
              <a:cs typeface="Calibri"/>
            </a:endParaRPr>
          </a:p>
          <a:p>
            <a:pPr marL="129539" marR="882015" indent="-117475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131445" algn="l"/>
              </a:tabLst>
            </a:pP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	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	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covered</a:t>
            </a:r>
            <a:r>
              <a:rPr sz="900" spc="500" dirty="0">
                <a:solidFill>
                  <a:srgbClr val="053C7D"/>
                </a:solidFill>
                <a:latin typeface="Calibri"/>
                <a:cs typeface="Calibri"/>
              </a:rPr>
              <a:t> 	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service</a:t>
            </a:r>
            <a:endParaRPr sz="900">
              <a:latin typeface="Calibri"/>
              <a:cs typeface="Calibri"/>
            </a:endParaRPr>
          </a:p>
          <a:p>
            <a:pPr marL="130175" indent="-117475">
              <a:lnSpc>
                <a:spcPct val="100000"/>
              </a:lnSpc>
              <a:buClr>
                <a:srgbClr val="126092"/>
              </a:buClr>
              <a:buSzPct val="116666"/>
              <a:buFont typeface="Arial"/>
              <a:buChar char="•"/>
              <a:tabLst>
                <a:tab pos="130175" algn="l"/>
              </a:tabLst>
            </a:pP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May</a:t>
            </a:r>
            <a:r>
              <a:rPr sz="9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053C7D"/>
                </a:solidFill>
                <a:latin typeface="Calibri"/>
                <a:cs typeface="Calibri"/>
              </a:rPr>
              <a:t>include </a:t>
            </a:r>
            <a:r>
              <a:rPr sz="900" dirty="0">
                <a:solidFill>
                  <a:srgbClr val="053C7D"/>
                </a:solidFill>
                <a:latin typeface="Calibri"/>
                <a:cs typeface="Calibri"/>
              </a:rPr>
              <a:t>extra</a:t>
            </a:r>
            <a:r>
              <a:rPr sz="9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268318" y="5959176"/>
            <a:ext cx="445134" cy="444500"/>
            <a:chOff x="5268318" y="5959176"/>
            <a:chExt cx="445134" cy="444500"/>
          </a:xfrm>
        </p:grpSpPr>
        <p:sp>
          <p:nvSpPr>
            <p:cNvPr id="29" name="object 29"/>
            <p:cNvSpPr/>
            <p:nvPr/>
          </p:nvSpPr>
          <p:spPr>
            <a:xfrm>
              <a:off x="5274701" y="5965559"/>
              <a:ext cx="432434" cy="431800"/>
            </a:xfrm>
            <a:custGeom>
              <a:avLst/>
              <a:gdLst/>
              <a:ahLst/>
              <a:cxnLst/>
              <a:rect l="l" t="t" r="r" b="b"/>
              <a:pathLst>
                <a:path w="432435" h="431800">
                  <a:moveTo>
                    <a:pt x="216132" y="0"/>
                  </a:moveTo>
                  <a:lnTo>
                    <a:pt x="215939" y="0"/>
                  </a:lnTo>
                  <a:lnTo>
                    <a:pt x="166367" y="5722"/>
                  </a:lnTo>
                  <a:lnTo>
                    <a:pt x="120919" y="21976"/>
                  </a:lnTo>
                  <a:lnTo>
                    <a:pt x="80837" y="47465"/>
                  </a:lnTo>
                  <a:lnTo>
                    <a:pt x="47412" y="80895"/>
                  </a:lnTo>
                  <a:lnTo>
                    <a:pt x="21935" y="120968"/>
                  </a:lnTo>
                  <a:lnTo>
                    <a:pt x="5700" y="166390"/>
                  </a:lnTo>
                  <a:lnTo>
                    <a:pt x="0" y="215863"/>
                  </a:lnTo>
                  <a:lnTo>
                    <a:pt x="5703" y="265357"/>
                  </a:lnTo>
                  <a:lnTo>
                    <a:pt x="21948" y="310791"/>
                  </a:lnTo>
                  <a:lnTo>
                    <a:pt x="47438" y="350870"/>
                  </a:lnTo>
                  <a:lnTo>
                    <a:pt x="80879" y="384299"/>
                  </a:lnTo>
                  <a:lnTo>
                    <a:pt x="120973" y="409780"/>
                  </a:lnTo>
                  <a:lnTo>
                    <a:pt x="166425" y="426019"/>
                  </a:lnTo>
                  <a:lnTo>
                    <a:pt x="215939" y="431720"/>
                  </a:lnTo>
                  <a:lnTo>
                    <a:pt x="265449" y="426019"/>
                  </a:lnTo>
                  <a:lnTo>
                    <a:pt x="281308" y="420353"/>
                  </a:lnTo>
                  <a:lnTo>
                    <a:pt x="215939" y="420353"/>
                  </a:lnTo>
                  <a:lnTo>
                    <a:pt x="169032" y="414952"/>
                  </a:lnTo>
                  <a:lnTo>
                    <a:pt x="125974" y="399568"/>
                  </a:lnTo>
                  <a:lnTo>
                    <a:pt x="87991" y="375429"/>
                  </a:lnTo>
                  <a:lnTo>
                    <a:pt x="56312" y="343761"/>
                  </a:lnTo>
                  <a:lnTo>
                    <a:pt x="32163" y="305792"/>
                  </a:lnTo>
                  <a:lnTo>
                    <a:pt x="16774" y="262750"/>
                  </a:lnTo>
                  <a:lnTo>
                    <a:pt x="11371" y="215863"/>
                  </a:lnTo>
                  <a:lnTo>
                    <a:pt x="16774" y="168976"/>
                  </a:lnTo>
                  <a:lnTo>
                    <a:pt x="32163" y="125934"/>
                  </a:lnTo>
                  <a:lnTo>
                    <a:pt x="56312" y="87964"/>
                  </a:lnTo>
                  <a:lnTo>
                    <a:pt x="87991" y="56294"/>
                  </a:lnTo>
                  <a:lnTo>
                    <a:pt x="125974" y="32153"/>
                  </a:lnTo>
                  <a:lnTo>
                    <a:pt x="169032" y="16768"/>
                  </a:lnTo>
                  <a:lnTo>
                    <a:pt x="215939" y="11367"/>
                  </a:lnTo>
                  <a:lnTo>
                    <a:pt x="281394" y="11367"/>
                  </a:lnTo>
                  <a:lnTo>
                    <a:pt x="265619" y="5722"/>
                  </a:lnTo>
                  <a:lnTo>
                    <a:pt x="216132" y="0"/>
                  </a:lnTo>
                  <a:close/>
                </a:path>
                <a:path w="432435" h="431800">
                  <a:moveTo>
                    <a:pt x="281394" y="11367"/>
                  </a:moveTo>
                  <a:lnTo>
                    <a:pt x="215939" y="11367"/>
                  </a:lnTo>
                  <a:lnTo>
                    <a:pt x="262841" y="16768"/>
                  </a:lnTo>
                  <a:lnTo>
                    <a:pt x="305898" y="32153"/>
                  </a:lnTo>
                  <a:lnTo>
                    <a:pt x="343881" y="56294"/>
                  </a:lnTo>
                  <a:lnTo>
                    <a:pt x="375562" y="87964"/>
                  </a:lnTo>
                  <a:lnTo>
                    <a:pt x="399712" y="125934"/>
                  </a:lnTo>
                  <a:lnTo>
                    <a:pt x="415103" y="168976"/>
                  </a:lnTo>
                  <a:lnTo>
                    <a:pt x="420506" y="215863"/>
                  </a:lnTo>
                  <a:lnTo>
                    <a:pt x="415047" y="262750"/>
                  </a:lnTo>
                  <a:lnTo>
                    <a:pt x="399610" y="305792"/>
                  </a:lnTo>
                  <a:lnTo>
                    <a:pt x="375421" y="343761"/>
                  </a:lnTo>
                  <a:lnTo>
                    <a:pt x="343700" y="375429"/>
                  </a:lnTo>
                  <a:lnTo>
                    <a:pt x="305662" y="399568"/>
                  </a:lnTo>
                  <a:lnTo>
                    <a:pt x="262693" y="414952"/>
                  </a:lnTo>
                  <a:lnTo>
                    <a:pt x="262437" y="414952"/>
                  </a:lnTo>
                  <a:lnTo>
                    <a:pt x="215939" y="420353"/>
                  </a:lnTo>
                  <a:lnTo>
                    <a:pt x="281308" y="420353"/>
                  </a:lnTo>
                  <a:lnTo>
                    <a:pt x="310900" y="409780"/>
                  </a:lnTo>
                  <a:lnTo>
                    <a:pt x="350994" y="384299"/>
                  </a:lnTo>
                  <a:lnTo>
                    <a:pt x="384436" y="350870"/>
                  </a:lnTo>
                  <a:lnTo>
                    <a:pt x="409928" y="310791"/>
                  </a:lnTo>
                  <a:lnTo>
                    <a:pt x="426174" y="265357"/>
                  </a:lnTo>
                  <a:lnTo>
                    <a:pt x="431878" y="215863"/>
                  </a:lnTo>
                  <a:lnTo>
                    <a:pt x="426200" y="166390"/>
                  </a:lnTo>
                  <a:lnTo>
                    <a:pt x="409982" y="120968"/>
                  </a:lnTo>
                  <a:lnTo>
                    <a:pt x="384520" y="80895"/>
                  </a:lnTo>
                  <a:lnTo>
                    <a:pt x="351108" y="47465"/>
                  </a:lnTo>
                  <a:lnTo>
                    <a:pt x="311043" y="21976"/>
                  </a:lnTo>
                  <a:lnTo>
                    <a:pt x="281394" y="113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274701" y="5965559"/>
              <a:ext cx="432434" cy="431800"/>
            </a:xfrm>
            <a:custGeom>
              <a:avLst/>
              <a:gdLst/>
              <a:ahLst/>
              <a:cxnLst/>
              <a:rect l="l" t="t" r="r" b="b"/>
              <a:pathLst>
                <a:path w="432435" h="431800">
                  <a:moveTo>
                    <a:pt x="215939" y="0"/>
                  </a:moveTo>
                  <a:lnTo>
                    <a:pt x="166425" y="5701"/>
                  </a:lnTo>
                  <a:lnTo>
                    <a:pt x="120973" y="21941"/>
                  </a:lnTo>
                  <a:lnTo>
                    <a:pt x="80879" y="47424"/>
                  </a:lnTo>
                  <a:lnTo>
                    <a:pt x="47438" y="80853"/>
                  </a:lnTo>
                  <a:lnTo>
                    <a:pt x="21948" y="120934"/>
                  </a:lnTo>
                  <a:lnTo>
                    <a:pt x="5703" y="166369"/>
                  </a:lnTo>
                  <a:lnTo>
                    <a:pt x="0" y="215863"/>
                  </a:lnTo>
                  <a:lnTo>
                    <a:pt x="5703" y="265357"/>
                  </a:lnTo>
                  <a:lnTo>
                    <a:pt x="21948" y="310791"/>
                  </a:lnTo>
                  <a:lnTo>
                    <a:pt x="47438" y="350870"/>
                  </a:lnTo>
                  <a:lnTo>
                    <a:pt x="80879" y="384299"/>
                  </a:lnTo>
                  <a:lnTo>
                    <a:pt x="120973" y="409780"/>
                  </a:lnTo>
                  <a:lnTo>
                    <a:pt x="166425" y="426019"/>
                  </a:lnTo>
                  <a:lnTo>
                    <a:pt x="215939" y="431720"/>
                  </a:lnTo>
                  <a:lnTo>
                    <a:pt x="265449" y="426019"/>
                  </a:lnTo>
                  <a:lnTo>
                    <a:pt x="310900" y="409780"/>
                  </a:lnTo>
                  <a:lnTo>
                    <a:pt x="350994" y="384299"/>
                  </a:lnTo>
                  <a:lnTo>
                    <a:pt x="384436" y="350870"/>
                  </a:lnTo>
                  <a:lnTo>
                    <a:pt x="409928" y="310791"/>
                  </a:lnTo>
                  <a:lnTo>
                    <a:pt x="426174" y="265357"/>
                  </a:lnTo>
                  <a:lnTo>
                    <a:pt x="431878" y="215863"/>
                  </a:lnTo>
                  <a:lnTo>
                    <a:pt x="426200" y="166390"/>
                  </a:lnTo>
                  <a:lnTo>
                    <a:pt x="409982" y="120968"/>
                  </a:lnTo>
                  <a:lnTo>
                    <a:pt x="384520" y="80895"/>
                  </a:lnTo>
                  <a:lnTo>
                    <a:pt x="351108" y="47465"/>
                  </a:lnTo>
                  <a:lnTo>
                    <a:pt x="311043" y="21976"/>
                  </a:lnTo>
                  <a:lnTo>
                    <a:pt x="265619" y="5722"/>
                  </a:lnTo>
                  <a:lnTo>
                    <a:pt x="216132" y="0"/>
                  </a:lnTo>
                  <a:lnTo>
                    <a:pt x="216001" y="0"/>
                  </a:lnTo>
                  <a:close/>
                </a:path>
                <a:path w="432435" h="431800">
                  <a:moveTo>
                    <a:pt x="215939" y="420353"/>
                  </a:moveTo>
                  <a:lnTo>
                    <a:pt x="169032" y="414952"/>
                  </a:lnTo>
                  <a:lnTo>
                    <a:pt x="125974" y="399568"/>
                  </a:lnTo>
                  <a:lnTo>
                    <a:pt x="87991" y="375429"/>
                  </a:lnTo>
                  <a:lnTo>
                    <a:pt x="56312" y="343761"/>
                  </a:lnTo>
                  <a:lnTo>
                    <a:pt x="32163" y="305792"/>
                  </a:lnTo>
                  <a:lnTo>
                    <a:pt x="16774" y="262750"/>
                  </a:lnTo>
                  <a:lnTo>
                    <a:pt x="11371" y="215863"/>
                  </a:lnTo>
                  <a:lnTo>
                    <a:pt x="16774" y="168976"/>
                  </a:lnTo>
                  <a:lnTo>
                    <a:pt x="32163" y="125934"/>
                  </a:lnTo>
                  <a:lnTo>
                    <a:pt x="56312" y="87964"/>
                  </a:lnTo>
                  <a:lnTo>
                    <a:pt x="87991" y="56294"/>
                  </a:lnTo>
                  <a:lnTo>
                    <a:pt x="125974" y="32153"/>
                  </a:lnTo>
                  <a:lnTo>
                    <a:pt x="169032" y="16768"/>
                  </a:lnTo>
                  <a:lnTo>
                    <a:pt x="215939" y="11367"/>
                  </a:lnTo>
                  <a:lnTo>
                    <a:pt x="262841" y="16768"/>
                  </a:lnTo>
                  <a:lnTo>
                    <a:pt x="305898" y="32153"/>
                  </a:lnTo>
                  <a:lnTo>
                    <a:pt x="343881" y="56294"/>
                  </a:lnTo>
                  <a:lnTo>
                    <a:pt x="375562" y="87964"/>
                  </a:lnTo>
                  <a:lnTo>
                    <a:pt x="399712" y="125934"/>
                  </a:lnTo>
                  <a:lnTo>
                    <a:pt x="415103" y="168976"/>
                  </a:lnTo>
                  <a:lnTo>
                    <a:pt x="420506" y="215863"/>
                  </a:lnTo>
                  <a:lnTo>
                    <a:pt x="415055" y="262726"/>
                  </a:lnTo>
                  <a:lnTo>
                    <a:pt x="399640" y="305746"/>
                  </a:lnTo>
                  <a:lnTo>
                    <a:pt x="375484" y="343697"/>
                  </a:lnTo>
                  <a:lnTo>
                    <a:pt x="343813" y="375357"/>
                  </a:lnTo>
                  <a:lnTo>
                    <a:pt x="305848" y="399502"/>
                  </a:lnTo>
                  <a:lnTo>
                    <a:pt x="262816" y="414908"/>
                  </a:lnTo>
                  <a:lnTo>
                    <a:pt x="215939" y="420353"/>
                  </a:lnTo>
                  <a:close/>
                </a:path>
              </a:pathLst>
            </a:custGeom>
            <a:ln w="1276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5863" y="6056252"/>
              <a:ext cx="148729" cy="19247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479388" y="6278163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651" y="0"/>
                  </a:moveTo>
                  <a:lnTo>
                    <a:pt x="5091" y="0"/>
                  </a:lnTo>
                  <a:lnTo>
                    <a:pt x="0" y="5086"/>
                  </a:lnTo>
                  <a:lnTo>
                    <a:pt x="0" y="17644"/>
                  </a:lnTo>
                  <a:lnTo>
                    <a:pt x="5091" y="22734"/>
                  </a:lnTo>
                  <a:lnTo>
                    <a:pt x="17651" y="22734"/>
                  </a:lnTo>
                  <a:lnTo>
                    <a:pt x="22731" y="17644"/>
                  </a:lnTo>
                  <a:lnTo>
                    <a:pt x="22731" y="11367"/>
                  </a:lnTo>
                  <a:lnTo>
                    <a:pt x="22731" y="5086"/>
                  </a:lnTo>
                  <a:lnTo>
                    <a:pt x="176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79388" y="6278163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22731" y="11367"/>
                  </a:moveTo>
                  <a:lnTo>
                    <a:pt x="22731" y="17644"/>
                  </a:lnTo>
                  <a:lnTo>
                    <a:pt x="17651" y="22734"/>
                  </a:lnTo>
                  <a:lnTo>
                    <a:pt x="11371" y="22734"/>
                  </a:lnTo>
                  <a:lnTo>
                    <a:pt x="5091" y="22734"/>
                  </a:lnTo>
                  <a:lnTo>
                    <a:pt x="0" y="17644"/>
                  </a:lnTo>
                  <a:lnTo>
                    <a:pt x="0" y="11367"/>
                  </a:lnTo>
                  <a:lnTo>
                    <a:pt x="0" y="5086"/>
                  </a:lnTo>
                  <a:lnTo>
                    <a:pt x="5091" y="0"/>
                  </a:lnTo>
                  <a:lnTo>
                    <a:pt x="11371" y="0"/>
                  </a:lnTo>
                  <a:lnTo>
                    <a:pt x="17651" y="0"/>
                  </a:lnTo>
                  <a:lnTo>
                    <a:pt x="22731" y="5086"/>
                  </a:lnTo>
                  <a:lnTo>
                    <a:pt x="22731" y="11367"/>
                  </a:lnTo>
                  <a:close/>
                </a:path>
              </a:pathLst>
            </a:custGeom>
            <a:ln w="1276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651119" y="6535039"/>
            <a:ext cx="1434465" cy="507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Can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Purchase</a:t>
            </a:r>
            <a:r>
              <a:rPr sz="105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BCBSM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PDP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the </a:t>
            </a: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Trust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8295" y="7674186"/>
            <a:ext cx="6800215" cy="120015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295"/>
              </a:spcBef>
            </a:pPr>
            <a:r>
              <a:rPr sz="1400" spc="12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4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053C7D"/>
                </a:solidFill>
                <a:latin typeface="Calibri"/>
                <a:cs typeface="Calibri"/>
              </a:rPr>
              <a:t>Hartford</a:t>
            </a:r>
            <a:r>
              <a:rPr sz="14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90" dirty="0">
                <a:solidFill>
                  <a:srgbClr val="053C7D"/>
                </a:solidFill>
                <a:latin typeface="Calibri"/>
                <a:cs typeface="Calibri"/>
              </a:rPr>
              <a:t>4</a:t>
            </a:r>
            <a:r>
              <a:rPr sz="14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130" dirty="0">
                <a:solidFill>
                  <a:srgbClr val="053C7D"/>
                </a:solidFill>
                <a:latin typeface="Calibri"/>
                <a:cs typeface="Calibri"/>
              </a:rPr>
              <a:t>Supplemental</a:t>
            </a:r>
            <a:r>
              <a:rPr sz="14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110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r>
              <a:rPr sz="14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70"/>
              </a:spcBef>
            </a:pP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Silver&amp;Fit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Fitness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membership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included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elected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by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majority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for 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DSRA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Trust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participating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Hartford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plans.</a:t>
            </a:r>
            <a:r>
              <a:rPr sz="1200" spc="4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Silver&amp;Fit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offers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gym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membership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and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online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classes.</a:t>
            </a:r>
            <a:r>
              <a:rPr sz="1200" spc="3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Please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visit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  <a:hlinkClick r:id="rId4"/>
              </a:rPr>
              <a:t>www.SilverandFit.com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find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participating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club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nearest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you.</a:t>
            </a:r>
            <a:r>
              <a:rPr sz="1200" spc="3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Hartford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include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yearly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full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physical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$25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copay,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up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$500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value,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participants.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id="{791B6590-BDB7-F965-6C1A-916A3FC0AF1A}"/>
              </a:ext>
            </a:extLst>
          </p:cNvPr>
          <p:cNvSpPr txBox="1"/>
          <p:nvPr/>
        </p:nvSpPr>
        <p:spPr>
          <a:xfrm>
            <a:off x="6858000" y="9581197"/>
            <a:ext cx="125729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850" spc="-50" dirty="0">
                <a:solidFill>
                  <a:srgbClr val="0969D7"/>
                </a:solidFill>
                <a:latin typeface="Corbel"/>
                <a:cs typeface="Corbel"/>
              </a:rPr>
              <a:t>10</a:t>
            </a:r>
            <a:endParaRPr sz="8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007630"/>
              </p:ext>
            </p:extLst>
          </p:nvPr>
        </p:nvGraphicFramePr>
        <p:xfrm>
          <a:off x="314388" y="1042339"/>
          <a:ext cx="6635112" cy="79140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7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4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5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1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29539" marR="120650">
                        <a:lnSpc>
                          <a:spcPct val="100000"/>
                        </a:lnSpc>
                      </a:pPr>
                      <a:r>
                        <a:rPr sz="85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AGP-</a:t>
                      </a:r>
                      <a:r>
                        <a:rPr sz="85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3845 </a:t>
                      </a:r>
                      <a:r>
                        <a:rPr sz="85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AGP-</a:t>
                      </a:r>
                      <a:r>
                        <a:rPr sz="85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7050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28905" marR="123825">
                        <a:lnSpc>
                          <a:spcPct val="100000"/>
                        </a:lnSpc>
                      </a:pPr>
                      <a:r>
                        <a:rPr sz="85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AGP-</a:t>
                      </a:r>
                      <a:r>
                        <a:rPr sz="85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3846 </a:t>
                      </a:r>
                      <a:r>
                        <a:rPr sz="85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AGP-</a:t>
                      </a:r>
                      <a:r>
                        <a:rPr sz="85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7051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85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AGP-</a:t>
                      </a:r>
                      <a:r>
                        <a:rPr sz="85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7052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65404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70180" marR="193675">
                        <a:lnSpc>
                          <a:spcPct val="100000"/>
                        </a:lnSpc>
                      </a:pPr>
                      <a:r>
                        <a:rPr sz="85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AGP-</a:t>
                      </a:r>
                      <a:r>
                        <a:rPr sz="85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3862 </a:t>
                      </a:r>
                      <a:r>
                        <a:rPr sz="85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AGP-</a:t>
                      </a:r>
                      <a:r>
                        <a:rPr sz="85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7053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marL="17780">
                        <a:lnSpc>
                          <a:spcPts val="1055"/>
                        </a:lnSpc>
                      </a:pPr>
                      <a:r>
                        <a:rPr sz="110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1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b="1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Premium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Choice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ts val="1390"/>
                        </a:lnSpc>
                      </a:pPr>
                      <a:r>
                        <a:rPr sz="1200" b="1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Premium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ts val="1390"/>
                        </a:lnSpc>
                      </a:pPr>
                      <a:r>
                        <a:rPr sz="12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Elite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ts val="1350"/>
                        </a:lnSpc>
                      </a:pPr>
                      <a:r>
                        <a:rPr sz="12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Plus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Lifetime</a:t>
                      </a:r>
                      <a:r>
                        <a:rPr sz="1050" b="1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Unlimited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Unlimited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ts val="1370"/>
                        </a:lnSpc>
                      </a:pPr>
                      <a:r>
                        <a:rPr sz="12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Unlimited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370"/>
                        </a:lnSpc>
                      </a:pPr>
                      <a:r>
                        <a:rPr sz="12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Unlimited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Out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b="1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b="1" spc="-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(OOP)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70"/>
                        </a:lnSpc>
                      </a:pPr>
                      <a:r>
                        <a:rPr sz="12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</a:pPr>
                      <a:r>
                        <a:rPr sz="12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$1,000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31750" algn="ctr">
                        <a:lnSpc>
                          <a:spcPts val="1370"/>
                        </a:lnSpc>
                      </a:pPr>
                      <a:r>
                        <a:rPr sz="12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N/A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ts val="1370"/>
                        </a:lnSpc>
                      </a:pPr>
                      <a:r>
                        <a:rPr sz="12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N/A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215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(Applies</a:t>
                      </a:r>
                      <a:r>
                        <a:rPr sz="105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Medicare</a:t>
                      </a:r>
                      <a:r>
                        <a:rPr sz="105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05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1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17780">
                        <a:lnSpc>
                          <a:spcPts val="1185"/>
                        </a:lnSpc>
                        <a:spcBef>
                          <a:spcPts val="5"/>
                        </a:spcBef>
                      </a:pPr>
                      <a:r>
                        <a:rPr sz="105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b="1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b="1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solidFill>
                      <a:srgbClr val="CCCDD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solidFill>
                      <a:srgbClr val="CCCDD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solidFill>
                      <a:srgbClr val="CCCDD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solidFill>
                      <a:srgbClr val="CCCDD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830">
                <a:tc>
                  <a:txBody>
                    <a:bodyPr/>
                    <a:lstStyle/>
                    <a:p>
                      <a:pPr marL="50800">
                        <a:lnSpc>
                          <a:spcPts val="1185"/>
                        </a:lnSpc>
                        <a:spcBef>
                          <a:spcPts val="5"/>
                        </a:spcBef>
                      </a:pP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(days</a:t>
                      </a:r>
                      <a:r>
                        <a:rPr sz="105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1-</a:t>
                      </a:r>
                      <a:r>
                        <a:rPr sz="105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60;</a:t>
                      </a:r>
                      <a:r>
                        <a:rPr sz="1050" spc="3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solidFill>
                      <a:srgbClr val="E7E8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4769" marB="0">
                    <a:solidFill>
                      <a:srgbClr val="CCCD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4769" marB="0">
                    <a:solidFill>
                      <a:srgbClr val="CCCD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310" marB="0">
                    <a:solidFill>
                      <a:srgbClr val="CCCD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31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830">
                <a:tc>
                  <a:txBody>
                    <a:bodyPr/>
                    <a:lstStyle/>
                    <a:p>
                      <a:pPr marL="83820">
                        <a:lnSpc>
                          <a:spcPts val="1185"/>
                        </a:lnSpc>
                        <a:spcBef>
                          <a:spcPts val="5"/>
                        </a:spcBef>
                      </a:pP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r>
                        <a:rPr sz="1050" b="1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Confinement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 marL="17780">
                        <a:lnSpc>
                          <a:spcPts val="1185"/>
                        </a:lnSpc>
                        <a:spcBef>
                          <a:spcPts val="5"/>
                        </a:spcBef>
                      </a:pP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(days</a:t>
                      </a:r>
                      <a:r>
                        <a:rPr sz="105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61-</a:t>
                      </a:r>
                      <a:r>
                        <a:rPr sz="105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90;</a:t>
                      </a:r>
                      <a:r>
                        <a:rPr sz="105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25%</a:t>
                      </a:r>
                      <a:r>
                        <a:rPr sz="105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ts val="1190"/>
                        </a:lnSpc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5"/>
                        </a:lnSpc>
                        <a:spcBef>
                          <a:spcPts val="1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175"/>
                        </a:lnSpc>
                        <a:spcBef>
                          <a:spcPts val="1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(days</a:t>
                      </a:r>
                      <a:r>
                        <a:rPr sz="105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91-</a:t>
                      </a: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150;</a:t>
                      </a:r>
                      <a:r>
                        <a:rPr sz="105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r>
                        <a:rPr sz="105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17780">
                        <a:lnSpc>
                          <a:spcPts val="1185"/>
                        </a:lnSpc>
                        <a:spcBef>
                          <a:spcPts val="5"/>
                        </a:spcBef>
                      </a:pPr>
                      <a:r>
                        <a:rPr sz="1050" b="1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050" b="1" spc="-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r>
                        <a:rPr sz="1050" b="1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Confinement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solidFill>
                      <a:srgbClr val="E7E8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solidFill>
                      <a:srgbClr val="E7E8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solidFill>
                      <a:srgbClr val="E7E8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solidFill>
                      <a:srgbClr val="E7E8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304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(Additional</a:t>
                      </a:r>
                      <a:r>
                        <a:rPr sz="105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365</a:t>
                      </a:r>
                      <a:r>
                        <a:rPr sz="105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days)</a:t>
                      </a:r>
                      <a:r>
                        <a:rPr sz="105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payable</a:t>
                      </a:r>
                      <a:r>
                        <a:rPr sz="105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CCCD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solidFill>
                      <a:srgbClr val="E7E8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solidFill>
                      <a:srgbClr val="E7E8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solidFill>
                      <a:srgbClr val="E7E8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Skilled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Nursing</a:t>
                      </a:r>
                      <a:r>
                        <a:rPr sz="1050" b="1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Facility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Confinement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solidFill>
                      <a:srgbClr val="E7E8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solidFill>
                      <a:srgbClr val="E7E8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solidFill>
                      <a:srgbClr val="E7E8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solidFill>
                      <a:srgbClr val="E7E8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4892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370">
                <a:tc>
                  <a:txBody>
                    <a:bodyPr/>
                    <a:lstStyle/>
                    <a:p>
                      <a:pPr marL="17780">
                        <a:lnSpc>
                          <a:spcPts val="1180"/>
                        </a:lnSpc>
                        <a:spcBef>
                          <a:spcPts val="10"/>
                        </a:spcBef>
                      </a:pP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(days</a:t>
                      </a:r>
                      <a:r>
                        <a:rPr sz="105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21-</a:t>
                      </a: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100;</a:t>
                      </a:r>
                      <a:r>
                        <a:rPr sz="105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1/2%</a:t>
                      </a:r>
                      <a:r>
                        <a:rPr sz="105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solidFill>
                      <a:srgbClr val="CCCD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solidFill>
                      <a:srgbClr val="E7E8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solidFill>
                      <a:srgbClr val="E7E8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solidFill>
                      <a:srgbClr val="E7E8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 marL="17780">
                        <a:lnSpc>
                          <a:spcPts val="1250"/>
                        </a:lnSpc>
                      </a:pPr>
                      <a:r>
                        <a:rPr sz="11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1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05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b="1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05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350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820" indent="177800">
                        <a:lnSpc>
                          <a:spcPts val="1420"/>
                        </a:lnSpc>
                      </a:pPr>
                      <a:r>
                        <a:rPr sz="12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 </a:t>
                      </a:r>
                      <a:r>
                        <a:rPr sz="120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7630" indent="177800">
                        <a:lnSpc>
                          <a:spcPts val="1440"/>
                        </a:lnSpc>
                      </a:pPr>
                      <a:r>
                        <a:rPr sz="12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 </a:t>
                      </a:r>
                      <a:r>
                        <a:rPr sz="120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123189" indent="177800">
                        <a:lnSpc>
                          <a:spcPts val="1440"/>
                        </a:lnSpc>
                      </a:pPr>
                      <a:r>
                        <a:rPr sz="12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 </a:t>
                      </a:r>
                      <a:r>
                        <a:rPr sz="120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200" b="1" spc="1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621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Physician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35"/>
                        </a:lnSpc>
                        <a:spcBef>
                          <a:spcPts val="20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35"/>
                        </a:lnSpc>
                        <a:spcBef>
                          <a:spcPts val="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Specialist</a:t>
                      </a:r>
                      <a:r>
                        <a:rPr sz="1050" b="1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b="1" spc="-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0"/>
                        </a:lnSpc>
                        <a:spcBef>
                          <a:spcPts val="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30"/>
                        </a:lnSpc>
                        <a:spcBef>
                          <a:spcPts val="20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30"/>
                        </a:lnSpc>
                        <a:spcBef>
                          <a:spcPts val="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17780" marR="261620">
                        <a:lnSpc>
                          <a:spcPct val="100000"/>
                        </a:lnSpc>
                      </a:pP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Outpatient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r>
                        <a:rPr sz="1050" b="1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Ambulatory </a:t>
                      </a:r>
                      <a:r>
                        <a:rPr sz="105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Surgical</a:t>
                      </a:r>
                      <a:r>
                        <a:rPr sz="1050" b="1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Outpatient</a:t>
                      </a:r>
                      <a:r>
                        <a:rPr sz="1050" b="1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Diagnostic</a:t>
                      </a:r>
                      <a:r>
                        <a:rPr sz="1050" b="1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Radiology</a:t>
                      </a:r>
                      <a:r>
                        <a:rPr sz="1050" b="1" spc="-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0"/>
                        </a:lnSpc>
                        <a:spcBef>
                          <a:spcPts val="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30"/>
                        </a:lnSpc>
                        <a:spcBef>
                          <a:spcPts val="20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30"/>
                        </a:lnSpc>
                        <a:spcBef>
                          <a:spcPts val="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17780" marR="118745">
                        <a:lnSpc>
                          <a:spcPct val="100000"/>
                        </a:lnSpc>
                      </a:pP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Outpatient</a:t>
                      </a:r>
                      <a:r>
                        <a:rPr sz="1050" b="1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Mental</a:t>
                      </a:r>
                      <a:r>
                        <a:rPr sz="1050" b="1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b="1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Substance</a:t>
                      </a:r>
                      <a:r>
                        <a:rPr sz="1050" b="1" spc="-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Abuse </a:t>
                      </a: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17780" marR="748030">
                        <a:lnSpc>
                          <a:spcPct val="100000"/>
                        </a:lnSpc>
                      </a:pP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Outpatient</a:t>
                      </a:r>
                      <a:r>
                        <a:rPr sz="1050" b="1" spc="-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Rehabilitative</a:t>
                      </a:r>
                      <a:r>
                        <a:rPr sz="1050" b="1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Cardiac </a:t>
                      </a:r>
                      <a:r>
                        <a:rPr sz="1050" b="1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Rehabilitative</a:t>
                      </a:r>
                      <a:r>
                        <a:rPr sz="1050" b="1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50" b="1" spc="-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Urgent</a:t>
                      </a:r>
                      <a:r>
                        <a:rPr sz="1050" b="1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Ambulance</a:t>
                      </a:r>
                      <a:r>
                        <a:rPr sz="1050" b="1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17780">
                        <a:lnSpc>
                          <a:spcPts val="1260"/>
                        </a:lnSpc>
                        <a:spcBef>
                          <a:spcPts val="15"/>
                        </a:spcBef>
                      </a:pP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Durable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Equipment</a:t>
                      </a:r>
                      <a:r>
                        <a:rPr sz="1050" b="1" spc="-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Prosthetics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7780">
                        <a:lnSpc>
                          <a:spcPts val="1180"/>
                        </a:lnSpc>
                      </a:pPr>
                      <a:r>
                        <a:rPr sz="105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b="1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050" b="1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Excess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1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95C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Preventive</a:t>
                      </a:r>
                      <a:r>
                        <a:rPr sz="1050" b="1" spc="-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Cancer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Screening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30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Hospice</a:t>
                      </a:r>
                      <a:r>
                        <a:rPr sz="1050" b="1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(Inpatient</a:t>
                      </a: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respite </a:t>
                      </a:r>
                      <a:r>
                        <a:rPr sz="105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care,</a:t>
                      </a:r>
                      <a:r>
                        <a:rPr sz="105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drugs)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Blood</a:t>
                      </a:r>
                      <a:r>
                        <a:rPr sz="1050" b="1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425"/>
                        </a:lnSpc>
                        <a:spcBef>
                          <a:spcPts val="25"/>
                        </a:spcBef>
                      </a:pPr>
                      <a:r>
                        <a:rPr sz="12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Foreign</a:t>
                      </a:r>
                      <a:r>
                        <a:rPr sz="1050" b="1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Travel</a:t>
                      </a:r>
                      <a:r>
                        <a:rPr sz="1050" b="1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Emergency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17780" marR="139065">
                        <a:lnSpc>
                          <a:spcPct val="100000"/>
                        </a:lnSpc>
                      </a:pPr>
                      <a:r>
                        <a:rPr sz="105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($250</a:t>
                      </a:r>
                      <a:r>
                        <a:rPr sz="105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Deductible;</a:t>
                      </a:r>
                      <a:r>
                        <a:rPr sz="105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r>
                        <a:rPr sz="105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r>
                        <a:rPr sz="105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$50,000 </a:t>
                      </a:r>
                      <a:r>
                        <a:rPr sz="105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Lifetime</a:t>
                      </a:r>
                      <a:r>
                        <a:rPr sz="1050" spc="1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Maximum)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ctr">
                        <a:lnSpc>
                          <a:spcPts val="1340"/>
                        </a:lnSpc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ts val="1340"/>
                        </a:lnSpc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b="1" spc="-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1050" b="1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CCCDD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7155" marB="0">
                    <a:solidFill>
                      <a:srgbClr val="CCCDD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7155" marB="0">
                    <a:solidFill>
                      <a:srgbClr val="CCCDD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7155" marB="0">
                    <a:solidFill>
                      <a:srgbClr val="CCCDD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spc="-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√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7155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($25</a:t>
                      </a: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copay;</a:t>
                      </a:r>
                      <a:r>
                        <a:rPr sz="105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$500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calendar</a:t>
                      </a:r>
                      <a:r>
                        <a:rPr sz="105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maximum)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E7E8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7155" marB="0">
                    <a:solidFill>
                      <a:srgbClr val="CCCD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7155" marB="0">
                    <a:solidFill>
                      <a:srgbClr val="CCCD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7155" marB="0">
                    <a:solidFill>
                      <a:srgbClr val="CCCD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7155" marB="0">
                    <a:solidFill>
                      <a:srgbClr val="CCC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5979" y="144779"/>
            <a:ext cx="1016000" cy="6527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9077" y="309244"/>
            <a:ext cx="5130800" cy="7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MEDICARE</a:t>
            </a:r>
            <a:r>
              <a:rPr sz="1600" b="1" spc="10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30" dirty="0">
                <a:solidFill>
                  <a:srgbClr val="053C7D"/>
                </a:solidFill>
                <a:latin typeface="Corbel"/>
                <a:cs typeface="Corbel"/>
              </a:rPr>
              <a:t>SUPPLEMENT</a:t>
            </a:r>
            <a:r>
              <a:rPr sz="1600" b="1" spc="15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20" dirty="0">
                <a:solidFill>
                  <a:srgbClr val="053C7D"/>
                </a:solidFill>
                <a:latin typeface="Corbel"/>
                <a:cs typeface="Corbel"/>
              </a:rPr>
              <a:t>PLANS</a:t>
            </a:r>
            <a:endParaRPr sz="1600">
              <a:latin typeface="Corbel"/>
              <a:cs typeface="Corbel"/>
            </a:endParaRPr>
          </a:p>
          <a:p>
            <a:pPr marL="74930">
              <a:lnSpc>
                <a:spcPts val="1670"/>
              </a:lnSpc>
            </a:pPr>
            <a:r>
              <a:rPr sz="1400" spc="-35" dirty="0">
                <a:solidFill>
                  <a:srgbClr val="053C7D"/>
                </a:solidFill>
                <a:latin typeface="Corbel"/>
                <a:cs typeface="Corbel"/>
              </a:rPr>
              <a:t>DSRA-</a:t>
            </a:r>
            <a:r>
              <a:rPr sz="1400" spc="-10" dirty="0">
                <a:solidFill>
                  <a:srgbClr val="053C7D"/>
                </a:solidFill>
                <a:latin typeface="Corbel"/>
                <a:cs typeface="Corbel"/>
              </a:rPr>
              <a:t>BT</a:t>
            </a:r>
            <a:r>
              <a:rPr sz="1400" spc="-8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offers</a:t>
            </a:r>
            <a:r>
              <a:rPr sz="140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four</a:t>
            </a:r>
            <a:r>
              <a:rPr sz="1400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medical</a:t>
            </a:r>
            <a:r>
              <a:rPr sz="1400" spc="-7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plan</a:t>
            </a:r>
            <a:r>
              <a:rPr sz="1400" spc="-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choices</a:t>
            </a:r>
            <a:r>
              <a:rPr sz="1400" spc="-7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to</a:t>
            </a:r>
            <a:r>
              <a:rPr sz="1400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5" dirty="0">
                <a:solidFill>
                  <a:srgbClr val="053C7D"/>
                </a:solidFill>
                <a:latin typeface="Corbel"/>
                <a:cs typeface="Corbel"/>
              </a:rPr>
              <a:t>retirees</a:t>
            </a:r>
            <a:r>
              <a:rPr sz="1400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over</a:t>
            </a:r>
            <a:r>
              <a:rPr sz="1400" spc="-2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5" dirty="0">
                <a:solidFill>
                  <a:srgbClr val="053C7D"/>
                </a:solidFill>
                <a:latin typeface="Corbel"/>
                <a:cs typeface="Corbel"/>
              </a:rPr>
              <a:t>the</a:t>
            </a:r>
            <a:r>
              <a:rPr sz="1400" spc="-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age</a:t>
            </a:r>
            <a:r>
              <a:rPr sz="1400" spc="-4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20" dirty="0">
                <a:solidFill>
                  <a:srgbClr val="053C7D"/>
                </a:solidFill>
                <a:latin typeface="Corbel"/>
                <a:cs typeface="Corbel"/>
              </a:rPr>
              <a:t>of</a:t>
            </a:r>
            <a:r>
              <a:rPr sz="1400" spc="-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25" dirty="0">
                <a:solidFill>
                  <a:srgbClr val="053C7D"/>
                </a:solidFill>
                <a:latin typeface="Calibri"/>
                <a:cs typeface="Calibri"/>
              </a:rPr>
              <a:t>65</a:t>
            </a:r>
            <a:r>
              <a:rPr sz="1400" spc="25" dirty="0">
                <a:solidFill>
                  <a:srgbClr val="053C7D"/>
                </a:solidFill>
                <a:latin typeface="Corbel"/>
                <a:cs typeface="Corbel"/>
              </a:rPr>
              <a:t>.</a:t>
            </a:r>
            <a:endParaRPr sz="1400">
              <a:latin typeface="Corbel"/>
              <a:cs typeface="Corbel"/>
            </a:endParaRPr>
          </a:p>
          <a:p>
            <a:pPr marL="74930">
              <a:lnSpc>
                <a:spcPct val="100000"/>
              </a:lnSpc>
              <a:spcBef>
                <a:spcPts val="275"/>
              </a:spcBef>
            </a:pP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All</a:t>
            </a:r>
            <a:r>
              <a:rPr sz="1400" spc="-1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four</a:t>
            </a:r>
            <a:r>
              <a:rPr sz="1400" spc="-2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plans</a:t>
            </a:r>
            <a:r>
              <a:rPr sz="1400" spc="-4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5" dirty="0">
                <a:solidFill>
                  <a:srgbClr val="053C7D"/>
                </a:solidFill>
                <a:latin typeface="Corbel"/>
                <a:cs typeface="Corbel"/>
              </a:rPr>
              <a:t>are</a:t>
            </a:r>
            <a:r>
              <a:rPr sz="1400" spc="-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35" dirty="0">
                <a:solidFill>
                  <a:srgbClr val="053C7D"/>
                </a:solidFill>
                <a:latin typeface="Corbel"/>
                <a:cs typeface="Corbel"/>
              </a:rPr>
              <a:t>underwritten</a:t>
            </a:r>
            <a:r>
              <a:rPr sz="1400" spc="-5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20" dirty="0">
                <a:solidFill>
                  <a:srgbClr val="053C7D"/>
                </a:solidFill>
                <a:latin typeface="Corbel"/>
                <a:cs typeface="Corbel"/>
              </a:rPr>
              <a:t>by</a:t>
            </a:r>
            <a:r>
              <a:rPr sz="1400" spc="-14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25" dirty="0">
                <a:solidFill>
                  <a:srgbClr val="053C7D"/>
                </a:solidFill>
                <a:latin typeface="Corbel"/>
                <a:cs typeface="Corbel"/>
              </a:rPr>
              <a:t>The</a:t>
            </a:r>
            <a:r>
              <a:rPr sz="1400" spc="-3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spc="-10" dirty="0">
                <a:solidFill>
                  <a:srgbClr val="053C7D"/>
                </a:solidFill>
                <a:latin typeface="Corbel"/>
                <a:cs typeface="Corbel"/>
              </a:rPr>
              <a:t>Hartford.</a:t>
            </a:r>
            <a:endParaRPr sz="1400">
              <a:latin typeface="Corbel"/>
              <a:cs typeface="Corbe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70550" y="9384030"/>
            <a:ext cx="1645920" cy="535940"/>
          </a:xfrm>
          <a:custGeom>
            <a:avLst/>
            <a:gdLst/>
            <a:ahLst/>
            <a:cxnLst/>
            <a:rect l="l" t="t" r="r" b="b"/>
            <a:pathLst>
              <a:path w="1645920" h="535940">
                <a:moveTo>
                  <a:pt x="0" y="535940"/>
                </a:moveTo>
                <a:lnTo>
                  <a:pt x="1645920" y="535940"/>
                </a:lnTo>
                <a:lnTo>
                  <a:pt x="1645920" y="0"/>
                </a:lnTo>
                <a:lnTo>
                  <a:pt x="0" y="0"/>
                </a:lnTo>
                <a:lnTo>
                  <a:pt x="0" y="535940"/>
                </a:lnTo>
                <a:close/>
              </a:path>
            </a:pathLst>
          </a:custGeom>
          <a:ln w="3175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3212" y="8913812"/>
            <a:ext cx="6542405" cy="795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C52223"/>
                </a:solidFill>
                <a:latin typeface="Calibri"/>
                <a:cs typeface="Calibri"/>
              </a:rPr>
              <a:t>See</a:t>
            </a:r>
            <a:r>
              <a:rPr sz="1200" b="1" spc="10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enrollment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form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</a:t>
            </a:r>
            <a:r>
              <a:rPr sz="1200" b="1" spc="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all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plan</a:t>
            </a:r>
            <a:r>
              <a:rPr sz="1200" b="1" spc="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52223"/>
                </a:solidFill>
                <a:latin typeface="Calibri"/>
                <a:cs typeface="Calibri"/>
              </a:rPr>
              <a:t>rates.</a:t>
            </a:r>
            <a:endParaRPr sz="1200" dirty="0">
              <a:latin typeface="Calibri"/>
              <a:cs typeface="Calibri"/>
            </a:endParaRPr>
          </a:p>
          <a:p>
            <a:pPr marL="127000" indent="-69850">
              <a:lnSpc>
                <a:spcPts val="969"/>
              </a:lnSpc>
              <a:buAutoNum type="romanLcPeriod"/>
              <a:tabLst>
                <a:tab pos="127000" algn="l"/>
              </a:tabLst>
            </a:pP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If</a:t>
            </a:r>
            <a:r>
              <a:rPr sz="900" i="1" spc="9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any</a:t>
            </a:r>
            <a:r>
              <a:rPr sz="900" i="1" spc="11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cancer</a:t>
            </a:r>
            <a:r>
              <a:rPr sz="900" i="1" spc="8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screening</a:t>
            </a:r>
            <a:r>
              <a:rPr sz="900" i="1" spc="254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tests</a:t>
            </a:r>
            <a:r>
              <a:rPr sz="900" i="1" spc="8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are</a:t>
            </a:r>
            <a:r>
              <a:rPr sz="900" i="1" spc="8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not</a:t>
            </a:r>
            <a:r>
              <a:rPr sz="900" i="1" spc="12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75" dirty="0">
                <a:solidFill>
                  <a:srgbClr val="092235"/>
                </a:solidFill>
                <a:latin typeface="Calibri"/>
                <a:cs typeface="Calibri"/>
              </a:rPr>
              <a:t>covered</a:t>
            </a:r>
            <a:r>
              <a:rPr sz="900" i="1" spc="11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65" dirty="0">
                <a:solidFill>
                  <a:srgbClr val="092235"/>
                </a:solidFill>
                <a:latin typeface="Calibri"/>
                <a:cs typeface="Calibri"/>
              </a:rPr>
              <a:t>by</a:t>
            </a:r>
            <a:r>
              <a:rPr sz="900" i="1" spc="14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Medicare,</a:t>
            </a:r>
            <a:r>
              <a:rPr sz="900" i="1" spc="8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the</a:t>
            </a:r>
            <a:r>
              <a:rPr sz="900" i="1" spc="12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plan</a:t>
            </a:r>
            <a:r>
              <a:rPr sz="900" i="1" spc="16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will</a:t>
            </a:r>
            <a:r>
              <a:rPr sz="900" i="1" spc="12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pay</a:t>
            </a:r>
            <a:r>
              <a:rPr sz="900" i="1" spc="11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the</a:t>
            </a:r>
            <a:r>
              <a:rPr sz="900" i="1" spc="12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usual</a:t>
            </a:r>
            <a:r>
              <a:rPr sz="900" i="1" spc="114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and</a:t>
            </a:r>
            <a:r>
              <a:rPr sz="900" i="1" spc="10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customary</a:t>
            </a:r>
            <a:r>
              <a:rPr sz="900" i="1" spc="114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charges</a:t>
            </a:r>
            <a:r>
              <a:rPr sz="900" i="1" spc="10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-10" dirty="0">
                <a:solidFill>
                  <a:srgbClr val="092235"/>
                </a:solidFill>
                <a:latin typeface="Calibri"/>
                <a:cs typeface="Calibri"/>
              </a:rPr>
              <a:t>incurred.</a:t>
            </a:r>
            <a:endParaRPr sz="900" dirty="0">
              <a:latin typeface="Calibri"/>
              <a:cs typeface="Calibri"/>
            </a:endParaRPr>
          </a:p>
          <a:p>
            <a:pPr marL="130175" marR="5080" indent="-71120">
              <a:lnSpc>
                <a:spcPts val="900"/>
              </a:lnSpc>
              <a:spcBef>
                <a:spcPts val="140"/>
              </a:spcBef>
              <a:buAutoNum type="romanLcPeriod"/>
              <a:tabLst>
                <a:tab pos="130175" algn="l"/>
                <a:tab pos="167640" algn="l"/>
              </a:tabLst>
            </a:pPr>
            <a:r>
              <a:rPr sz="900" i="1" spc="95" dirty="0">
                <a:solidFill>
                  <a:srgbClr val="092235"/>
                </a:solidFill>
                <a:latin typeface="Calibri"/>
                <a:cs typeface="Calibri"/>
              </a:rPr>
              <a:t>A</a:t>
            </a:r>
            <a:r>
              <a:rPr sz="900" i="1" spc="13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benefit</a:t>
            </a:r>
            <a:r>
              <a:rPr sz="900" i="1" spc="6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70" dirty="0">
                <a:solidFill>
                  <a:srgbClr val="092235"/>
                </a:solidFill>
                <a:latin typeface="Calibri"/>
                <a:cs typeface="Calibri"/>
              </a:rPr>
              <a:t>period</a:t>
            </a:r>
            <a:r>
              <a:rPr sz="900" i="1" spc="2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75" dirty="0">
                <a:solidFill>
                  <a:srgbClr val="092235"/>
                </a:solidFill>
                <a:latin typeface="Calibri"/>
                <a:cs typeface="Calibri"/>
              </a:rPr>
              <a:t>begins </a:t>
            </a:r>
            <a:r>
              <a:rPr sz="900" i="1" spc="70" dirty="0">
                <a:solidFill>
                  <a:srgbClr val="092235"/>
                </a:solidFill>
                <a:latin typeface="Calibri"/>
                <a:cs typeface="Calibri"/>
              </a:rPr>
              <a:t>on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the</a:t>
            </a:r>
            <a:r>
              <a:rPr sz="900" i="1" spc="8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-20" dirty="0">
                <a:solidFill>
                  <a:srgbClr val="092235"/>
                </a:solidFill>
                <a:latin typeface="Calibri"/>
                <a:cs typeface="Calibri"/>
              </a:rPr>
              <a:t>first</a:t>
            </a:r>
            <a:r>
              <a:rPr sz="900" i="1" spc="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day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65" dirty="0">
                <a:solidFill>
                  <a:srgbClr val="092235"/>
                </a:solidFill>
                <a:latin typeface="Calibri"/>
                <a:cs typeface="Calibri"/>
              </a:rPr>
              <a:t>you</a:t>
            </a:r>
            <a:r>
              <a:rPr sz="900" i="1" spc="45" dirty="0">
                <a:solidFill>
                  <a:srgbClr val="092235"/>
                </a:solidFill>
                <a:latin typeface="Calibri"/>
                <a:cs typeface="Calibri"/>
              </a:rPr>
              <a:t> receive</a:t>
            </a:r>
            <a:r>
              <a:rPr sz="900" i="1" spc="10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45" dirty="0">
                <a:solidFill>
                  <a:srgbClr val="092235"/>
                </a:solidFill>
                <a:latin typeface="Calibri"/>
                <a:cs typeface="Calibri"/>
              </a:rPr>
              <a:t>service</a:t>
            </a:r>
            <a:r>
              <a:rPr sz="900" i="1" spc="8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as</a:t>
            </a:r>
            <a:r>
              <a:rPr sz="900" i="1" spc="7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an</a:t>
            </a:r>
            <a:r>
              <a:rPr sz="900" i="1" spc="2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inpatient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in</a:t>
            </a:r>
            <a:r>
              <a:rPr sz="900" i="1" spc="4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a</a:t>
            </a:r>
            <a:r>
              <a:rPr sz="900" i="1" spc="2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hospital</a:t>
            </a:r>
            <a:r>
              <a:rPr sz="900" i="1" spc="5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and</a:t>
            </a:r>
            <a:r>
              <a:rPr sz="900" i="1" spc="7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80" dirty="0">
                <a:solidFill>
                  <a:srgbClr val="092235"/>
                </a:solidFill>
                <a:latin typeface="Calibri"/>
                <a:cs typeface="Calibri"/>
              </a:rPr>
              <a:t>ends</a:t>
            </a:r>
            <a:r>
              <a:rPr sz="900" i="1" spc="10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after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65" dirty="0">
                <a:solidFill>
                  <a:srgbClr val="092235"/>
                </a:solidFill>
                <a:latin typeface="Calibri"/>
                <a:cs typeface="Calibri"/>
              </a:rPr>
              <a:t>you</a:t>
            </a:r>
            <a:r>
              <a:rPr sz="900" i="1" spc="7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have</a:t>
            </a:r>
            <a:r>
              <a:rPr sz="900" i="1" spc="85" dirty="0">
                <a:solidFill>
                  <a:srgbClr val="092235"/>
                </a:solidFill>
                <a:latin typeface="Calibri"/>
                <a:cs typeface="Calibri"/>
              </a:rPr>
              <a:t> been</a:t>
            </a:r>
            <a:r>
              <a:rPr sz="900" i="1" spc="14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out</a:t>
            </a:r>
            <a:r>
              <a:rPr sz="900" i="1" spc="7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-25" dirty="0">
                <a:solidFill>
                  <a:srgbClr val="092235"/>
                </a:solidFill>
                <a:latin typeface="Calibri"/>
                <a:cs typeface="Calibri"/>
              </a:rPr>
              <a:t>of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 the</a:t>
            </a:r>
            <a:r>
              <a:rPr sz="900" i="1" spc="7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hospital</a:t>
            </a:r>
            <a:r>
              <a:rPr sz="900" i="1" spc="8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50" dirty="0">
                <a:solidFill>
                  <a:srgbClr val="092235"/>
                </a:solidFill>
                <a:latin typeface="Calibri"/>
                <a:cs typeface="Calibri"/>
              </a:rPr>
              <a:t>and</a:t>
            </a:r>
            <a:r>
              <a:rPr sz="900" i="1" spc="9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have</a:t>
            </a:r>
            <a:r>
              <a:rPr sz="900" i="1" spc="7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not</a:t>
            </a:r>
            <a:r>
              <a:rPr sz="900" i="1" spc="15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65" dirty="0">
                <a:solidFill>
                  <a:srgbClr val="092235"/>
                </a:solidFill>
                <a:latin typeface="Calibri"/>
                <a:cs typeface="Calibri"/>
              </a:rPr>
              <a:t>received</a:t>
            </a:r>
            <a:r>
              <a:rPr sz="900" i="1" spc="7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skilled</a:t>
            </a:r>
            <a:r>
              <a:rPr sz="900" i="1" spc="9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care</a:t>
            </a:r>
            <a:r>
              <a:rPr sz="900" i="1" spc="2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in</a:t>
            </a:r>
            <a:r>
              <a:rPr sz="900" i="1" spc="6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any</a:t>
            </a:r>
            <a:r>
              <a:rPr sz="900" i="1" spc="4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other</a:t>
            </a:r>
            <a:r>
              <a:rPr sz="900" i="1" spc="14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92235"/>
                </a:solidFill>
                <a:latin typeface="Calibri"/>
                <a:cs typeface="Calibri"/>
              </a:rPr>
              <a:t>facility</a:t>
            </a:r>
            <a:r>
              <a:rPr sz="900" i="1" spc="9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for</a:t>
            </a:r>
            <a:r>
              <a:rPr sz="900" i="1" spc="65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85" dirty="0">
                <a:solidFill>
                  <a:srgbClr val="092235"/>
                </a:solidFill>
                <a:latin typeface="Calibri"/>
                <a:cs typeface="Calibri"/>
              </a:rPr>
              <a:t>60</a:t>
            </a:r>
            <a:r>
              <a:rPr sz="900" i="1" spc="16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days</a:t>
            </a:r>
            <a:r>
              <a:rPr sz="900" i="1" spc="6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10" dirty="0">
                <a:solidFill>
                  <a:srgbClr val="092235"/>
                </a:solidFill>
                <a:latin typeface="Calibri"/>
                <a:cs typeface="Calibri"/>
              </a:rPr>
              <a:t>in</a:t>
            </a:r>
            <a:r>
              <a:rPr sz="900" i="1" spc="60" dirty="0">
                <a:solidFill>
                  <a:srgbClr val="092235"/>
                </a:solidFill>
                <a:latin typeface="Calibri"/>
                <a:cs typeface="Calibri"/>
              </a:rPr>
              <a:t> </a:t>
            </a:r>
            <a:r>
              <a:rPr sz="900" i="1" spc="-10" dirty="0">
                <a:solidFill>
                  <a:srgbClr val="092235"/>
                </a:solidFill>
                <a:latin typeface="Calibri"/>
                <a:cs typeface="Calibri"/>
              </a:rPr>
              <a:t>arow.</a:t>
            </a:r>
            <a:endParaRPr lang="en-US" sz="900" dirty="0">
              <a:latin typeface="Calibri"/>
              <a:cs typeface="Calibri"/>
            </a:endParaRPr>
          </a:p>
          <a:p>
            <a:pPr marR="294005" algn="r">
              <a:lnSpc>
                <a:spcPts val="944"/>
              </a:lnSpc>
            </a:pPr>
            <a:endParaRPr lang="en-US" sz="850" spc="-25" dirty="0">
              <a:solidFill>
                <a:srgbClr val="031328"/>
              </a:solidFill>
              <a:latin typeface="Corbel"/>
              <a:cs typeface="Corbel"/>
            </a:endParaRPr>
          </a:p>
          <a:p>
            <a:pPr marR="294005" algn="r">
              <a:lnSpc>
                <a:spcPts val="944"/>
              </a:lnSpc>
            </a:pPr>
            <a:r>
              <a:rPr lang="en-US" sz="850" spc="-25" dirty="0">
                <a:solidFill>
                  <a:srgbClr val="031328"/>
                </a:solidFill>
                <a:latin typeface="Corbel"/>
                <a:cs typeface="Corbel"/>
              </a:rPr>
              <a:t>11</a:t>
            </a:r>
            <a:endParaRPr lang="en-US" sz="8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6200" y="10055859"/>
            <a:ext cx="2159000" cy="2540"/>
          </a:xfrm>
          <a:custGeom>
            <a:avLst/>
            <a:gdLst/>
            <a:ahLst/>
            <a:cxnLst/>
            <a:rect l="l" t="t" r="r" b="b"/>
            <a:pathLst>
              <a:path w="2159000" h="2540">
                <a:moveTo>
                  <a:pt x="0" y="2540"/>
                </a:moveTo>
                <a:lnTo>
                  <a:pt x="2159000" y="2540"/>
                </a:lnTo>
                <a:lnTo>
                  <a:pt x="2159000" y="0"/>
                </a:lnTo>
                <a:lnTo>
                  <a:pt x="0" y="0"/>
                </a:lnTo>
                <a:lnTo>
                  <a:pt x="0" y="2540"/>
                </a:lnTo>
                <a:close/>
              </a:path>
            </a:pathLst>
          </a:custGeom>
          <a:solidFill>
            <a:srgbClr val="87B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315200" cy="10055860"/>
            <a:chOff x="0" y="0"/>
            <a:chExt cx="7315200" cy="1005586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7315200" cy="303530"/>
            </a:xfrm>
            <a:custGeom>
              <a:avLst/>
              <a:gdLst/>
              <a:ahLst/>
              <a:cxnLst/>
              <a:rect l="l" t="t" r="r" b="b"/>
              <a:pathLst>
                <a:path w="7315200" h="303530">
                  <a:moveTo>
                    <a:pt x="0" y="303529"/>
                  </a:moveTo>
                  <a:lnTo>
                    <a:pt x="7315200" y="303529"/>
                  </a:lnTo>
                  <a:lnTo>
                    <a:pt x="7315200" y="0"/>
                  </a:lnTo>
                  <a:lnTo>
                    <a:pt x="0" y="0"/>
                  </a:lnTo>
                  <a:lnTo>
                    <a:pt x="0" y="3035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02259"/>
              <a:ext cx="7315200" cy="9469120"/>
            </a:xfrm>
            <a:custGeom>
              <a:avLst/>
              <a:gdLst/>
              <a:ahLst/>
              <a:cxnLst/>
              <a:rect l="l" t="t" r="r" b="b"/>
              <a:pathLst>
                <a:path w="7315200" h="9469120">
                  <a:moveTo>
                    <a:pt x="7315200" y="1270"/>
                  </a:moveTo>
                  <a:lnTo>
                    <a:pt x="5200777" y="1270"/>
                  </a:lnTo>
                  <a:lnTo>
                    <a:pt x="5200777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9469120"/>
                  </a:lnTo>
                  <a:lnTo>
                    <a:pt x="7315200" y="9469120"/>
                  </a:lnTo>
                  <a:lnTo>
                    <a:pt x="7315200" y="1270"/>
                  </a:lnTo>
                  <a:close/>
                </a:path>
              </a:pathLst>
            </a:custGeom>
            <a:solidFill>
              <a:srgbClr val="0969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2259"/>
              <a:ext cx="7315199" cy="95554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9771379"/>
              <a:ext cx="7315200" cy="284480"/>
            </a:xfrm>
            <a:custGeom>
              <a:avLst/>
              <a:gdLst/>
              <a:ahLst/>
              <a:cxnLst/>
              <a:rect l="l" t="t" r="r" b="b"/>
              <a:pathLst>
                <a:path w="7315200" h="284479">
                  <a:moveTo>
                    <a:pt x="7315200" y="0"/>
                  </a:moveTo>
                  <a:lnTo>
                    <a:pt x="0" y="0"/>
                  </a:lnTo>
                  <a:lnTo>
                    <a:pt x="0" y="284480"/>
                  </a:lnTo>
                  <a:lnTo>
                    <a:pt x="7315200" y="284480"/>
                  </a:lnTo>
                  <a:lnTo>
                    <a:pt x="7315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9220" y="6146800"/>
              <a:ext cx="7096759" cy="3909060"/>
            </a:xfrm>
            <a:custGeom>
              <a:avLst/>
              <a:gdLst/>
              <a:ahLst/>
              <a:cxnLst/>
              <a:rect l="l" t="t" r="r" b="b"/>
              <a:pathLst>
                <a:path w="7096759" h="3909059">
                  <a:moveTo>
                    <a:pt x="7096759" y="0"/>
                  </a:moveTo>
                  <a:lnTo>
                    <a:pt x="0" y="0"/>
                  </a:lnTo>
                  <a:lnTo>
                    <a:pt x="0" y="3909060"/>
                  </a:lnTo>
                  <a:lnTo>
                    <a:pt x="7096759" y="3909060"/>
                  </a:lnTo>
                  <a:lnTo>
                    <a:pt x="7096759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56069" y="9470390"/>
              <a:ext cx="579120" cy="388620"/>
            </a:xfrm>
            <a:custGeom>
              <a:avLst/>
              <a:gdLst/>
              <a:ahLst/>
              <a:cxnLst/>
              <a:rect l="l" t="t" r="r" b="b"/>
              <a:pathLst>
                <a:path w="579120" h="388620">
                  <a:moveTo>
                    <a:pt x="0" y="388619"/>
                  </a:moveTo>
                  <a:lnTo>
                    <a:pt x="579120" y="388619"/>
                  </a:lnTo>
                  <a:lnTo>
                    <a:pt x="579120" y="0"/>
                  </a:lnTo>
                  <a:lnTo>
                    <a:pt x="0" y="0"/>
                  </a:lnTo>
                  <a:lnTo>
                    <a:pt x="0" y="388619"/>
                  </a:lnTo>
                  <a:close/>
                </a:path>
              </a:pathLst>
            </a:custGeom>
            <a:ln w="3175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881494" y="9581197"/>
            <a:ext cx="12890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25" dirty="0">
                <a:solidFill>
                  <a:srgbClr val="0969D7"/>
                </a:solidFill>
                <a:latin typeface="Corbel"/>
                <a:cs typeface="Corbel"/>
              </a:rPr>
              <a:t>12</a:t>
            </a:r>
            <a:endParaRPr sz="850">
              <a:latin typeface="Corbel"/>
              <a:cs typeface="Corbe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0750" y="7364094"/>
            <a:ext cx="14471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No-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cost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membership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at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3469" y="7465694"/>
            <a:ext cx="15170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14,000+</a:t>
            </a:r>
            <a:r>
              <a:rPr sz="900" spc="-5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participating</a:t>
            </a:r>
            <a:r>
              <a:rPr sz="900" spc="-4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fitness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3469" y="7567294"/>
            <a:ext cx="10452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centers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and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YMCAs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0750" y="7668894"/>
            <a:ext cx="15252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Many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fitness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centers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and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3469" y="7770494"/>
            <a:ext cx="9499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YMCAs</a:t>
            </a:r>
            <a:r>
              <a:rPr sz="900" spc="-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also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offer: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0750" y="7872094"/>
            <a:ext cx="13119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Group</a:t>
            </a:r>
            <a:r>
              <a:rPr sz="900" spc="-4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fitness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classes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93469" y="7973694"/>
            <a:ext cx="12376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tailored to</a:t>
            </a:r>
            <a:r>
              <a:rPr sz="900" spc="-3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older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 adults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0750" y="8075294"/>
            <a:ext cx="13747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Dance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or yoga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 studios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3469" y="8176894"/>
            <a:ext cx="3898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and/or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0750" y="8278494"/>
            <a:ext cx="14579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swimming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pools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(where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93469" y="8380094"/>
            <a:ext cx="5270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available)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9969" y="6816979"/>
            <a:ext cx="1265555" cy="4984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just">
              <a:lnSpc>
                <a:spcPts val="1200"/>
              </a:lnSpc>
              <a:spcBef>
                <a:spcPts val="240"/>
              </a:spcBef>
            </a:pPr>
            <a:r>
              <a:rPr sz="1100" b="1" spc="-20" dirty="0">
                <a:solidFill>
                  <a:srgbClr val="053C7D"/>
                </a:solidFill>
                <a:latin typeface="Open Sans"/>
                <a:cs typeface="Open Sans"/>
              </a:rPr>
              <a:t>National</a:t>
            </a:r>
            <a:r>
              <a:rPr sz="1100" b="1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Network </a:t>
            </a:r>
            <a:r>
              <a:rPr sz="1100" b="1" dirty="0">
                <a:solidFill>
                  <a:srgbClr val="053C7D"/>
                </a:solidFill>
                <a:latin typeface="Open Sans"/>
                <a:cs typeface="Open Sans"/>
              </a:rPr>
              <a:t>of</a:t>
            </a:r>
            <a:r>
              <a:rPr sz="1100" b="1" spc="-7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14,000+ Fitness Centers</a:t>
            </a:r>
            <a:endParaRPr sz="1100">
              <a:latin typeface="Open Sans"/>
              <a:cs typeface="Open San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06717" y="2733039"/>
            <a:ext cx="6819900" cy="7000875"/>
            <a:chOff x="406717" y="2733039"/>
            <a:chExt cx="6819900" cy="7000875"/>
          </a:xfrm>
        </p:grpSpPr>
        <p:sp>
          <p:nvSpPr>
            <p:cNvPr id="24" name="object 24"/>
            <p:cNvSpPr/>
            <p:nvPr/>
          </p:nvSpPr>
          <p:spPr>
            <a:xfrm>
              <a:off x="958850" y="7364730"/>
              <a:ext cx="5502275" cy="652780"/>
            </a:xfrm>
            <a:custGeom>
              <a:avLst/>
              <a:gdLst/>
              <a:ahLst/>
              <a:cxnLst/>
              <a:rect l="l" t="t" r="r" b="b"/>
              <a:pathLst>
                <a:path w="5502275" h="652779">
                  <a:moveTo>
                    <a:pt x="0" y="652780"/>
                  </a:moveTo>
                  <a:lnTo>
                    <a:pt x="5501767" y="652780"/>
                  </a:lnTo>
                </a:path>
                <a:path w="5502275" h="652779">
                  <a:moveTo>
                    <a:pt x="1767839" y="0"/>
                  </a:moveTo>
                  <a:lnTo>
                    <a:pt x="1767839" y="581660"/>
                  </a:lnTo>
                </a:path>
                <a:path w="5502275" h="652779">
                  <a:moveTo>
                    <a:pt x="3903979" y="0"/>
                  </a:moveTo>
                  <a:lnTo>
                    <a:pt x="3903979" y="581660"/>
                  </a:lnTo>
                </a:path>
              </a:pathLst>
            </a:custGeom>
            <a:ln w="3175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4340" y="6042660"/>
              <a:ext cx="1686560" cy="0"/>
            </a:xfrm>
            <a:custGeom>
              <a:avLst/>
              <a:gdLst/>
              <a:ahLst/>
              <a:cxnLst/>
              <a:rect l="l" t="t" r="r" b="b"/>
              <a:pathLst>
                <a:path w="1686560">
                  <a:moveTo>
                    <a:pt x="0" y="0"/>
                  </a:moveTo>
                  <a:lnTo>
                    <a:pt x="1686433" y="0"/>
                  </a:lnTo>
                </a:path>
              </a:pathLst>
            </a:custGeom>
            <a:ln w="54862">
              <a:solidFill>
                <a:srgbClr val="042E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26690" y="9150349"/>
              <a:ext cx="0" cy="581660"/>
            </a:xfrm>
            <a:custGeom>
              <a:avLst/>
              <a:gdLst/>
              <a:ahLst/>
              <a:cxnLst/>
              <a:rect l="l" t="t" r="r" b="b"/>
              <a:pathLst>
                <a:path h="581659">
                  <a:moveTo>
                    <a:pt x="0" y="0"/>
                  </a:moveTo>
                  <a:lnTo>
                    <a:pt x="0" y="581621"/>
                  </a:lnTo>
                </a:path>
              </a:pathLst>
            </a:custGeom>
            <a:ln w="3175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5859" y="2733039"/>
              <a:ext cx="2250440" cy="60705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99278" y="6951258"/>
              <a:ext cx="414655" cy="241300"/>
            </a:xfrm>
            <a:custGeom>
              <a:avLst/>
              <a:gdLst/>
              <a:ahLst/>
              <a:cxnLst/>
              <a:rect l="l" t="t" r="r" b="b"/>
              <a:pathLst>
                <a:path w="414655" h="241300">
                  <a:moveTo>
                    <a:pt x="81958" y="192649"/>
                  </a:moveTo>
                  <a:lnTo>
                    <a:pt x="72316" y="192649"/>
                  </a:lnTo>
                  <a:lnTo>
                    <a:pt x="72316" y="216871"/>
                  </a:lnTo>
                  <a:lnTo>
                    <a:pt x="74217" y="226245"/>
                  </a:lnTo>
                  <a:lnTo>
                    <a:pt x="79384" y="233900"/>
                  </a:lnTo>
                  <a:lnTo>
                    <a:pt x="87043" y="239065"/>
                  </a:lnTo>
                  <a:lnTo>
                    <a:pt x="96421" y="240967"/>
                  </a:lnTo>
                  <a:lnTo>
                    <a:pt x="106063" y="240967"/>
                  </a:lnTo>
                  <a:lnTo>
                    <a:pt x="115441" y="239065"/>
                  </a:lnTo>
                  <a:lnTo>
                    <a:pt x="123099" y="233900"/>
                  </a:lnTo>
                  <a:lnTo>
                    <a:pt x="124835" y="231328"/>
                  </a:lnTo>
                  <a:lnTo>
                    <a:pt x="88432" y="231328"/>
                  </a:lnTo>
                  <a:lnTo>
                    <a:pt x="81958" y="224854"/>
                  </a:lnTo>
                  <a:lnTo>
                    <a:pt x="81958" y="192649"/>
                  </a:lnTo>
                  <a:close/>
                </a:path>
                <a:path w="414655" h="241300">
                  <a:moveTo>
                    <a:pt x="294075" y="149401"/>
                  </a:moveTo>
                  <a:lnTo>
                    <a:pt x="284433" y="149401"/>
                  </a:lnTo>
                  <a:lnTo>
                    <a:pt x="284433" y="216871"/>
                  </a:lnTo>
                  <a:lnTo>
                    <a:pt x="286338" y="226245"/>
                  </a:lnTo>
                  <a:lnTo>
                    <a:pt x="291505" y="233900"/>
                  </a:lnTo>
                  <a:lnTo>
                    <a:pt x="299162" y="239065"/>
                  </a:lnTo>
                  <a:lnTo>
                    <a:pt x="308538" y="240967"/>
                  </a:lnTo>
                  <a:lnTo>
                    <a:pt x="318180" y="240967"/>
                  </a:lnTo>
                  <a:lnTo>
                    <a:pt x="327560" y="239065"/>
                  </a:lnTo>
                  <a:lnTo>
                    <a:pt x="335223" y="233900"/>
                  </a:lnTo>
                  <a:lnTo>
                    <a:pt x="336959" y="231328"/>
                  </a:lnTo>
                  <a:lnTo>
                    <a:pt x="300559" y="231328"/>
                  </a:lnTo>
                  <a:lnTo>
                    <a:pt x="294075" y="224854"/>
                  </a:lnTo>
                  <a:lnTo>
                    <a:pt x="294075" y="149401"/>
                  </a:lnTo>
                  <a:close/>
                </a:path>
                <a:path w="414655" h="241300">
                  <a:moveTo>
                    <a:pt x="124834" y="9638"/>
                  </a:moveTo>
                  <a:lnTo>
                    <a:pt x="114051" y="9638"/>
                  </a:lnTo>
                  <a:lnTo>
                    <a:pt x="120526" y="16120"/>
                  </a:lnTo>
                  <a:lnTo>
                    <a:pt x="120526" y="224854"/>
                  </a:lnTo>
                  <a:lnTo>
                    <a:pt x="114051" y="231328"/>
                  </a:lnTo>
                  <a:lnTo>
                    <a:pt x="124835" y="231328"/>
                  </a:lnTo>
                  <a:lnTo>
                    <a:pt x="128266" y="226245"/>
                  </a:lnTo>
                  <a:lnTo>
                    <a:pt x="130168" y="216871"/>
                  </a:lnTo>
                  <a:lnTo>
                    <a:pt x="130168" y="149401"/>
                  </a:lnTo>
                  <a:lnTo>
                    <a:pt x="294075" y="149401"/>
                  </a:lnTo>
                  <a:lnTo>
                    <a:pt x="294075" y="139763"/>
                  </a:lnTo>
                  <a:lnTo>
                    <a:pt x="130168" y="139763"/>
                  </a:lnTo>
                  <a:lnTo>
                    <a:pt x="130168" y="101204"/>
                  </a:lnTo>
                  <a:lnTo>
                    <a:pt x="294075" y="101204"/>
                  </a:lnTo>
                  <a:lnTo>
                    <a:pt x="294075" y="91565"/>
                  </a:lnTo>
                  <a:lnTo>
                    <a:pt x="130168" y="91565"/>
                  </a:lnTo>
                  <a:lnTo>
                    <a:pt x="130168" y="24096"/>
                  </a:lnTo>
                  <a:lnTo>
                    <a:pt x="128266" y="14723"/>
                  </a:lnTo>
                  <a:lnTo>
                    <a:pt x="124834" y="9638"/>
                  </a:lnTo>
                  <a:close/>
                </a:path>
                <a:path w="414655" h="241300">
                  <a:moveTo>
                    <a:pt x="336957" y="9638"/>
                  </a:moveTo>
                  <a:lnTo>
                    <a:pt x="326183" y="9638"/>
                  </a:lnTo>
                  <a:lnTo>
                    <a:pt x="332644" y="16120"/>
                  </a:lnTo>
                  <a:lnTo>
                    <a:pt x="332644" y="224854"/>
                  </a:lnTo>
                  <a:lnTo>
                    <a:pt x="326183" y="231328"/>
                  </a:lnTo>
                  <a:lnTo>
                    <a:pt x="336959" y="231328"/>
                  </a:lnTo>
                  <a:lnTo>
                    <a:pt x="340390" y="226245"/>
                  </a:lnTo>
                  <a:lnTo>
                    <a:pt x="342286" y="216871"/>
                  </a:lnTo>
                  <a:lnTo>
                    <a:pt x="342286" y="192649"/>
                  </a:lnTo>
                  <a:lnTo>
                    <a:pt x="375464" y="192649"/>
                  </a:lnTo>
                  <a:lnTo>
                    <a:pt x="378612" y="190527"/>
                  </a:lnTo>
                  <a:lnTo>
                    <a:pt x="380348" y="187955"/>
                  </a:lnTo>
                  <a:lnTo>
                    <a:pt x="348770" y="187955"/>
                  </a:lnTo>
                  <a:lnTo>
                    <a:pt x="342286" y="181480"/>
                  </a:lnTo>
                  <a:lnTo>
                    <a:pt x="342286" y="59493"/>
                  </a:lnTo>
                  <a:lnTo>
                    <a:pt x="348770" y="53011"/>
                  </a:lnTo>
                  <a:lnTo>
                    <a:pt x="380347" y="53011"/>
                  </a:lnTo>
                  <a:lnTo>
                    <a:pt x="378612" y="50442"/>
                  </a:lnTo>
                  <a:lnTo>
                    <a:pt x="375453" y="48312"/>
                  </a:lnTo>
                  <a:lnTo>
                    <a:pt x="342286" y="48312"/>
                  </a:lnTo>
                  <a:lnTo>
                    <a:pt x="342286" y="24096"/>
                  </a:lnTo>
                  <a:lnTo>
                    <a:pt x="340390" y="14723"/>
                  </a:lnTo>
                  <a:lnTo>
                    <a:pt x="336957" y="9638"/>
                  </a:lnTo>
                  <a:close/>
                </a:path>
                <a:path w="414655" h="241300">
                  <a:moveTo>
                    <a:pt x="63086" y="43397"/>
                  </a:moveTo>
                  <a:lnTo>
                    <a:pt x="52913" y="43397"/>
                  </a:lnTo>
                  <a:lnTo>
                    <a:pt x="43653" y="45277"/>
                  </a:lnTo>
                  <a:lnTo>
                    <a:pt x="35994" y="50442"/>
                  </a:lnTo>
                  <a:lnTo>
                    <a:pt x="30827" y="58096"/>
                  </a:lnTo>
                  <a:lnTo>
                    <a:pt x="28926" y="67469"/>
                  </a:lnTo>
                  <a:lnTo>
                    <a:pt x="28926" y="96384"/>
                  </a:lnTo>
                  <a:lnTo>
                    <a:pt x="23623" y="96384"/>
                  </a:lnTo>
                  <a:lnTo>
                    <a:pt x="14432" y="98251"/>
                  </a:lnTo>
                  <a:lnTo>
                    <a:pt x="6925" y="103313"/>
                  </a:lnTo>
                  <a:lnTo>
                    <a:pt x="1862" y="110815"/>
                  </a:lnTo>
                  <a:lnTo>
                    <a:pt x="0" y="120004"/>
                  </a:lnTo>
                  <a:lnTo>
                    <a:pt x="0" y="120967"/>
                  </a:lnTo>
                  <a:lnTo>
                    <a:pt x="1862" y="130155"/>
                  </a:lnTo>
                  <a:lnTo>
                    <a:pt x="6925" y="137658"/>
                  </a:lnTo>
                  <a:lnTo>
                    <a:pt x="14432" y="142719"/>
                  </a:lnTo>
                  <a:lnTo>
                    <a:pt x="23623" y="144582"/>
                  </a:lnTo>
                  <a:lnTo>
                    <a:pt x="28926" y="144582"/>
                  </a:lnTo>
                  <a:lnTo>
                    <a:pt x="28926" y="173497"/>
                  </a:lnTo>
                  <a:lnTo>
                    <a:pt x="30827" y="182871"/>
                  </a:lnTo>
                  <a:lnTo>
                    <a:pt x="35994" y="190527"/>
                  </a:lnTo>
                  <a:lnTo>
                    <a:pt x="43653" y="195692"/>
                  </a:lnTo>
                  <a:lnTo>
                    <a:pt x="53031" y="197594"/>
                  </a:lnTo>
                  <a:lnTo>
                    <a:pt x="63029" y="197594"/>
                  </a:lnTo>
                  <a:lnTo>
                    <a:pt x="68167" y="195837"/>
                  </a:lnTo>
                  <a:lnTo>
                    <a:pt x="72316" y="192649"/>
                  </a:lnTo>
                  <a:lnTo>
                    <a:pt x="81958" y="192649"/>
                  </a:lnTo>
                  <a:lnTo>
                    <a:pt x="81958" y="187955"/>
                  </a:lnTo>
                  <a:lnTo>
                    <a:pt x="45043" y="187955"/>
                  </a:lnTo>
                  <a:lnTo>
                    <a:pt x="38568" y="181480"/>
                  </a:lnTo>
                  <a:lnTo>
                    <a:pt x="38568" y="134943"/>
                  </a:lnTo>
                  <a:lnTo>
                    <a:pt x="15899" y="134943"/>
                  </a:lnTo>
                  <a:lnTo>
                    <a:pt x="9642" y="128686"/>
                  </a:lnTo>
                  <a:lnTo>
                    <a:pt x="9642" y="112288"/>
                  </a:lnTo>
                  <a:lnTo>
                    <a:pt x="15899" y="106023"/>
                  </a:lnTo>
                  <a:lnTo>
                    <a:pt x="38568" y="106023"/>
                  </a:lnTo>
                  <a:lnTo>
                    <a:pt x="38568" y="59493"/>
                  </a:lnTo>
                  <a:lnTo>
                    <a:pt x="45043" y="53011"/>
                  </a:lnTo>
                  <a:lnTo>
                    <a:pt x="81958" y="53011"/>
                  </a:lnTo>
                  <a:lnTo>
                    <a:pt x="81958" y="48312"/>
                  </a:lnTo>
                  <a:lnTo>
                    <a:pt x="72316" y="48312"/>
                  </a:lnTo>
                  <a:lnTo>
                    <a:pt x="68167" y="45132"/>
                  </a:lnTo>
                  <a:lnTo>
                    <a:pt x="63086" y="43397"/>
                  </a:lnTo>
                  <a:close/>
                </a:path>
                <a:path w="414655" h="241300">
                  <a:moveTo>
                    <a:pt x="375464" y="192649"/>
                  </a:moveTo>
                  <a:lnTo>
                    <a:pt x="342286" y="192649"/>
                  </a:lnTo>
                  <a:lnTo>
                    <a:pt x="346432" y="195837"/>
                  </a:lnTo>
                  <a:lnTo>
                    <a:pt x="351574" y="197594"/>
                  </a:lnTo>
                  <a:lnTo>
                    <a:pt x="361570" y="197594"/>
                  </a:lnTo>
                  <a:lnTo>
                    <a:pt x="370950" y="195692"/>
                  </a:lnTo>
                  <a:lnTo>
                    <a:pt x="375464" y="192649"/>
                  </a:lnTo>
                  <a:close/>
                </a:path>
                <a:path w="414655" h="241300">
                  <a:moveTo>
                    <a:pt x="81958" y="53011"/>
                  </a:moveTo>
                  <a:lnTo>
                    <a:pt x="65841" y="53011"/>
                  </a:lnTo>
                  <a:lnTo>
                    <a:pt x="72316" y="59493"/>
                  </a:lnTo>
                  <a:lnTo>
                    <a:pt x="72316" y="181480"/>
                  </a:lnTo>
                  <a:lnTo>
                    <a:pt x="65841" y="187955"/>
                  </a:lnTo>
                  <a:lnTo>
                    <a:pt x="81958" y="187955"/>
                  </a:lnTo>
                  <a:lnTo>
                    <a:pt x="81958" y="53011"/>
                  </a:lnTo>
                  <a:close/>
                </a:path>
                <a:path w="414655" h="241300">
                  <a:moveTo>
                    <a:pt x="380347" y="53011"/>
                  </a:moveTo>
                  <a:lnTo>
                    <a:pt x="369573" y="53011"/>
                  </a:lnTo>
                  <a:lnTo>
                    <a:pt x="376033" y="59493"/>
                  </a:lnTo>
                  <a:lnTo>
                    <a:pt x="376033" y="181480"/>
                  </a:lnTo>
                  <a:lnTo>
                    <a:pt x="369573" y="187955"/>
                  </a:lnTo>
                  <a:lnTo>
                    <a:pt x="380348" y="187955"/>
                  </a:lnTo>
                  <a:lnTo>
                    <a:pt x="383780" y="182871"/>
                  </a:lnTo>
                  <a:lnTo>
                    <a:pt x="385675" y="173497"/>
                  </a:lnTo>
                  <a:lnTo>
                    <a:pt x="385675" y="144582"/>
                  </a:lnTo>
                  <a:lnTo>
                    <a:pt x="390978" y="144582"/>
                  </a:lnTo>
                  <a:lnTo>
                    <a:pt x="400171" y="142719"/>
                  </a:lnTo>
                  <a:lnTo>
                    <a:pt x="407680" y="137658"/>
                  </a:lnTo>
                  <a:lnTo>
                    <a:pt x="409512" y="134943"/>
                  </a:lnTo>
                  <a:lnTo>
                    <a:pt x="385675" y="134943"/>
                  </a:lnTo>
                  <a:lnTo>
                    <a:pt x="385675" y="106023"/>
                  </a:lnTo>
                  <a:lnTo>
                    <a:pt x="409510" y="106023"/>
                  </a:lnTo>
                  <a:lnTo>
                    <a:pt x="407680" y="103313"/>
                  </a:lnTo>
                  <a:lnTo>
                    <a:pt x="400171" y="98251"/>
                  </a:lnTo>
                  <a:lnTo>
                    <a:pt x="390978" y="96384"/>
                  </a:lnTo>
                  <a:lnTo>
                    <a:pt x="385675" y="96384"/>
                  </a:lnTo>
                  <a:lnTo>
                    <a:pt x="385675" y="67469"/>
                  </a:lnTo>
                  <a:lnTo>
                    <a:pt x="383780" y="58096"/>
                  </a:lnTo>
                  <a:lnTo>
                    <a:pt x="380347" y="53011"/>
                  </a:lnTo>
                  <a:close/>
                </a:path>
                <a:path w="414655" h="241300">
                  <a:moveTo>
                    <a:pt x="294075" y="101204"/>
                  </a:moveTo>
                  <a:lnTo>
                    <a:pt x="284433" y="101204"/>
                  </a:lnTo>
                  <a:lnTo>
                    <a:pt x="284433" y="139763"/>
                  </a:lnTo>
                  <a:lnTo>
                    <a:pt x="294075" y="139763"/>
                  </a:lnTo>
                  <a:lnTo>
                    <a:pt x="294075" y="101204"/>
                  </a:lnTo>
                  <a:close/>
                </a:path>
                <a:path w="414655" h="241300">
                  <a:moveTo>
                    <a:pt x="38568" y="106023"/>
                  </a:moveTo>
                  <a:lnTo>
                    <a:pt x="28926" y="106023"/>
                  </a:lnTo>
                  <a:lnTo>
                    <a:pt x="28926" y="134943"/>
                  </a:lnTo>
                  <a:lnTo>
                    <a:pt x="38568" y="134943"/>
                  </a:lnTo>
                  <a:lnTo>
                    <a:pt x="38568" y="106023"/>
                  </a:lnTo>
                  <a:close/>
                </a:path>
                <a:path w="414655" h="241300">
                  <a:moveTo>
                    <a:pt x="409510" y="106023"/>
                  </a:moveTo>
                  <a:lnTo>
                    <a:pt x="398716" y="106023"/>
                  </a:lnTo>
                  <a:lnTo>
                    <a:pt x="404960" y="112288"/>
                  </a:lnTo>
                  <a:lnTo>
                    <a:pt x="404960" y="128686"/>
                  </a:lnTo>
                  <a:lnTo>
                    <a:pt x="398716" y="134943"/>
                  </a:lnTo>
                  <a:lnTo>
                    <a:pt x="409512" y="134943"/>
                  </a:lnTo>
                  <a:lnTo>
                    <a:pt x="412744" y="130155"/>
                  </a:lnTo>
                  <a:lnTo>
                    <a:pt x="414602" y="120967"/>
                  </a:lnTo>
                  <a:lnTo>
                    <a:pt x="414602" y="120004"/>
                  </a:lnTo>
                  <a:lnTo>
                    <a:pt x="412744" y="110815"/>
                  </a:lnTo>
                  <a:lnTo>
                    <a:pt x="409510" y="106023"/>
                  </a:lnTo>
                  <a:close/>
                </a:path>
                <a:path w="414655" h="241300">
                  <a:moveTo>
                    <a:pt x="318180" y="0"/>
                  </a:moveTo>
                  <a:lnTo>
                    <a:pt x="308538" y="0"/>
                  </a:lnTo>
                  <a:lnTo>
                    <a:pt x="299162" y="1904"/>
                  </a:lnTo>
                  <a:lnTo>
                    <a:pt x="291505" y="7069"/>
                  </a:lnTo>
                  <a:lnTo>
                    <a:pt x="286338" y="14723"/>
                  </a:lnTo>
                  <a:lnTo>
                    <a:pt x="284433" y="24096"/>
                  </a:lnTo>
                  <a:lnTo>
                    <a:pt x="284433" y="91565"/>
                  </a:lnTo>
                  <a:lnTo>
                    <a:pt x="294075" y="91565"/>
                  </a:lnTo>
                  <a:lnTo>
                    <a:pt x="294075" y="16120"/>
                  </a:lnTo>
                  <a:lnTo>
                    <a:pt x="300559" y="9638"/>
                  </a:lnTo>
                  <a:lnTo>
                    <a:pt x="336957" y="9638"/>
                  </a:lnTo>
                  <a:lnTo>
                    <a:pt x="335223" y="7069"/>
                  </a:lnTo>
                  <a:lnTo>
                    <a:pt x="327560" y="1904"/>
                  </a:lnTo>
                  <a:lnTo>
                    <a:pt x="318180" y="0"/>
                  </a:lnTo>
                  <a:close/>
                </a:path>
                <a:path w="414655" h="241300">
                  <a:moveTo>
                    <a:pt x="106063" y="0"/>
                  </a:moveTo>
                  <a:lnTo>
                    <a:pt x="96421" y="0"/>
                  </a:lnTo>
                  <a:lnTo>
                    <a:pt x="87043" y="1904"/>
                  </a:lnTo>
                  <a:lnTo>
                    <a:pt x="79384" y="7069"/>
                  </a:lnTo>
                  <a:lnTo>
                    <a:pt x="74217" y="14723"/>
                  </a:lnTo>
                  <a:lnTo>
                    <a:pt x="72316" y="24096"/>
                  </a:lnTo>
                  <a:lnTo>
                    <a:pt x="72316" y="48312"/>
                  </a:lnTo>
                  <a:lnTo>
                    <a:pt x="81958" y="48312"/>
                  </a:lnTo>
                  <a:lnTo>
                    <a:pt x="81958" y="16120"/>
                  </a:lnTo>
                  <a:lnTo>
                    <a:pt x="88432" y="9638"/>
                  </a:lnTo>
                  <a:lnTo>
                    <a:pt x="124834" y="9638"/>
                  </a:lnTo>
                  <a:lnTo>
                    <a:pt x="123099" y="7069"/>
                  </a:lnTo>
                  <a:lnTo>
                    <a:pt x="115441" y="1904"/>
                  </a:lnTo>
                  <a:lnTo>
                    <a:pt x="106063" y="0"/>
                  </a:lnTo>
                  <a:close/>
                </a:path>
                <a:path w="414655" h="241300">
                  <a:moveTo>
                    <a:pt x="361689" y="43397"/>
                  </a:moveTo>
                  <a:lnTo>
                    <a:pt x="351518" y="43397"/>
                  </a:lnTo>
                  <a:lnTo>
                    <a:pt x="346432" y="45132"/>
                  </a:lnTo>
                  <a:lnTo>
                    <a:pt x="342286" y="48312"/>
                  </a:lnTo>
                  <a:lnTo>
                    <a:pt x="375453" y="48312"/>
                  </a:lnTo>
                  <a:lnTo>
                    <a:pt x="370950" y="45277"/>
                  </a:lnTo>
                  <a:lnTo>
                    <a:pt x="361689" y="4339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SOMETHING</a:t>
            </a:r>
            <a:r>
              <a:rPr spc="-95" dirty="0"/>
              <a:t> </a:t>
            </a:r>
            <a:r>
              <a:rPr spc="-25" dirty="0"/>
              <a:t>FOR</a:t>
            </a:r>
          </a:p>
          <a:p>
            <a:pPr marL="12700">
              <a:lnSpc>
                <a:spcPct val="100000"/>
              </a:lnSpc>
            </a:pPr>
            <a:r>
              <a:rPr sz="5000" spc="-10" dirty="0"/>
              <a:t>EVERYONE</a:t>
            </a:r>
            <a:endParaRPr sz="5000"/>
          </a:p>
        </p:txBody>
      </p:sp>
      <p:sp>
        <p:nvSpPr>
          <p:cNvPr id="30" name="object 30"/>
          <p:cNvSpPr txBox="1"/>
          <p:nvPr/>
        </p:nvSpPr>
        <p:spPr>
          <a:xfrm>
            <a:off x="3832859" y="3434079"/>
            <a:ext cx="3401060" cy="2628900"/>
          </a:xfrm>
          <a:prstGeom prst="rect">
            <a:avLst/>
          </a:prstGeom>
          <a:solidFill>
            <a:srgbClr val="FFFFFF">
              <a:alpha val="50195"/>
            </a:srgbClr>
          </a:solidFill>
        </p:spPr>
        <p:txBody>
          <a:bodyPr vert="horz" wrap="square" lIns="0" tIns="79375" rIns="0" bIns="0" rtlCol="0">
            <a:spAutoFit/>
          </a:bodyPr>
          <a:lstStyle/>
          <a:p>
            <a:pPr marL="197485" marR="155575">
              <a:lnSpc>
                <a:spcPct val="76400"/>
              </a:lnSpc>
              <a:spcBef>
                <a:spcPts val="625"/>
              </a:spcBef>
            </a:pP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Silver&amp;Fit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provided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by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American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Specialty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Fitness,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Inc.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(ASH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Fitness),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subsidiary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American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Specialty Health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Incorporated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(ASH).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programs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available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areas.</a:t>
            </a:r>
            <a:endParaRPr sz="1200">
              <a:latin typeface="Calibri"/>
              <a:cs typeface="Calibri"/>
            </a:endParaRPr>
          </a:p>
          <a:p>
            <a:pPr marL="197485" marR="114935">
              <a:lnSpc>
                <a:spcPct val="76400"/>
              </a:lnSpc>
            </a:pP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should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talk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doctor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before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starting</a:t>
            </a:r>
            <a:r>
              <a:rPr sz="120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changing</a:t>
            </a:r>
            <a:r>
              <a:rPr sz="120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20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exercise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routine.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The 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people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this</a:t>
            </a:r>
            <a:r>
              <a:rPr sz="120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piece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Silver&amp;Fit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members.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Something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Everyone,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Silver&amp;Fit,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ASH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Connect,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Silver&amp;Fit</a:t>
            </a:r>
            <a:r>
              <a:rPr sz="12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logo,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Silver</a:t>
            </a:r>
            <a:r>
              <a:rPr sz="1200" spc="1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Slate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trademarks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ASH.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Other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names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logos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may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trademarks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of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their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respective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owners. 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Home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kits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are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subject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change.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YMCAs</a:t>
            </a:r>
            <a:r>
              <a:rPr sz="1200" spc="500" dirty="0">
                <a:solidFill>
                  <a:srgbClr val="053C7D"/>
                </a:solidFill>
                <a:latin typeface="Calibri"/>
                <a:cs typeface="Calibri"/>
              </a:rPr>
              <a:t> 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participate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network.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are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advised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check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searchable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directory</a:t>
            </a:r>
            <a:r>
              <a:rPr sz="12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Silver&amp;Fit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website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see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their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location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participates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program.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20364" y="7356729"/>
            <a:ext cx="1327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In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weekly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sessions 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by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93085" y="7458456"/>
            <a:ext cx="11722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phone,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trained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health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93085" y="7560056"/>
            <a:ext cx="1443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coaches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guide</a:t>
            </a:r>
            <a:r>
              <a:rPr sz="900" spc="-3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members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in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93085" y="7661656"/>
            <a:ext cx="5562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areas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like: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20364" y="7763256"/>
            <a:ext cx="8337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Being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active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920364" y="7864729"/>
            <a:ext cx="9645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Healthy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eating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920364" y="7966456"/>
            <a:ext cx="1052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Lifestyle</a:t>
            </a:r>
            <a:r>
              <a:rPr sz="900" spc="-3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choices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20364" y="8067929"/>
            <a:ext cx="7321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Aging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well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20364" y="8169656"/>
            <a:ext cx="1306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Managing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conditions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029585" y="6809740"/>
            <a:ext cx="1250315" cy="4978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sz="1100" b="1" spc="-35" dirty="0">
                <a:solidFill>
                  <a:srgbClr val="053C7D"/>
                </a:solidFill>
                <a:latin typeface="Open Sans"/>
                <a:cs typeface="Open Sans"/>
              </a:rPr>
              <a:t>One-</a:t>
            </a:r>
            <a:r>
              <a:rPr sz="1100" b="1" spc="-25" dirty="0">
                <a:solidFill>
                  <a:srgbClr val="053C7D"/>
                </a:solidFill>
                <a:latin typeface="Open Sans"/>
                <a:cs typeface="Open Sans"/>
              </a:rPr>
              <a:t>on-One </a:t>
            </a:r>
            <a:r>
              <a:rPr sz="1100" b="1" spc="-20" dirty="0">
                <a:solidFill>
                  <a:srgbClr val="053C7D"/>
                </a:solidFill>
                <a:latin typeface="Open Sans"/>
                <a:cs typeface="Open Sans"/>
              </a:rPr>
              <a:t>Silver&amp;Fit</a:t>
            </a:r>
            <a:r>
              <a:rPr sz="1100" b="1" spc="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1100" b="1" spc="-25" dirty="0">
                <a:solidFill>
                  <a:srgbClr val="053C7D"/>
                </a:solidFill>
                <a:latin typeface="Open Sans"/>
                <a:cs typeface="Open Sans"/>
              </a:rPr>
              <a:t>Healthy </a:t>
            </a: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Aging</a:t>
            </a:r>
            <a:r>
              <a:rPr sz="1100" b="1" spc="-4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Coaching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790821" y="7364094"/>
            <a:ext cx="14687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Enhanced</a:t>
            </a:r>
            <a:r>
              <a:rPr sz="900" spc="-4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fitness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center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63414" y="7465694"/>
            <a:ext cx="12687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search with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photos</a:t>
            </a:r>
            <a:r>
              <a:rPr sz="900" spc="-3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and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63414" y="7567294"/>
            <a:ext cx="1225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location</a:t>
            </a:r>
            <a:r>
              <a:rPr sz="900" spc="-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details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to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help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63414" y="7668894"/>
            <a:ext cx="1151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members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find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fitness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63414" y="7770494"/>
            <a:ext cx="1301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centers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and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YMCAs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with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63414" y="7872094"/>
            <a:ext cx="1179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their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favorite</a:t>
            </a:r>
            <a:r>
              <a:rPr sz="900" spc="-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features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90821" y="7973694"/>
            <a:ext cx="1689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Activity tracking</a:t>
            </a:r>
            <a:r>
              <a:rPr sz="900" spc="-4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on over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250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63414" y="8075294"/>
            <a:ext cx="13411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wearable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fitness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devices,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63414" y="8176894"/>
            <a:ext cx="1327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including</a:t>
            </a:r>
            <a:r>
              <a:rPr sz="900" spc="-4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Apple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 Watch®,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963414" y="8278494"/>
            <a:ext cx="10064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apps,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and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 exercise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63414" y="8380094"/>
            <a:ext cx="611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equipment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90821" y="8481694"/>
            <a:ext cx="1697355" cy="26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ts val="94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Virtual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streaming</a:t>
            </a:r>
            <a:r>
              <a:rPr sz="900" spc="-4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group</a:t>
            </a:r>
            <a:endParaRPr sz="900">
              <a:latin typeface="Open Sans"/>
              <a:cs typeface="Open Sans"/>
            </a:endParaRPr>
          </a:p>
          <a:p>
            <a:pPr marL="184785">
              <a:lnSpc>
                <a:spcPts val="940"/>
              </a:lnSpc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exercise</a:t>
            </a:r>
            <a:r>
              <a:rPr sz="900" spc="-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videos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so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members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63414" y="8685212"/>
            <a:ext cx="1161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can</a:t>
            </a:r>
            <a:r>
              <a:rPr sz="900" spc="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work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out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on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their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963414" y="8786812"/>
            <a:ext cx="5010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schedule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900040" y="6816979"/>
            <a:ext cx="958215" cy="4984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Silver&amp;Fit’s </a:t>
            </a:r>
            <a:r>
              <a:rPr sz="1100" b="1" spc="-30" dirty="0">
                <a:solidFill>
                  <a:srgbClr val="053C7D"/>
                </a:solidFill>
                <a:latin typeface="Open Sans"/>
                <a:cs typeface="Open Sans"/>
              </a:rPr>
              <a:t>ASHConnect™ </a:t>
            </a: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Mobile</a:t>
            </a:r>
            <a:r>
              <a:rPr sz="1100" b="1" spc="-6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1100" b="1" spc="-25" dirty="0">
                <a:solidFill>
                  <a:srgbClr val="053C7D"/>
                </a:solidFill>
                <a:latin typeface="Open Sans"/>
                <a:cs typeface="Open Sans"/>
              </a:rPr>
              <a:t>App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62964" y="9010967"/>
            <a:ext cx="145796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Members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who</a:t>
            </a:r>
            <a:r>
              <a:rPr sz="900" spc="-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prefer</a:t>
            </a:r>
            <a:r>
              <a:rPr sz="900" spc="-3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to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35685" y="9113202"/>
            <a:ext cx="13741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work</a:t>
            </a:r>
            <a:r>
              <a:rPr sz="900" spc="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out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at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home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receive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35685" y="9214802"/>
            <a:ext cx="14859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up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to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2</a:t>
            </a:r>
            <a:r>
              <a:rPr sz="900" spc="1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kits</a:t>
            </a:r>
            <a:r>
              <a:rPr sz="900" spc="-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per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benefit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year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62964" y="9316402"/>
            <a:ext cx="1683385" cy="26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ts val="94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35</a:t>
            </a:r>
            <a:r>
              <a:rPr sz="900" spc="-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unique</a:t>
            </a:r>
            <a:r>
              <a:rPr sz="900" spc="-3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options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available,</a:t>
            </a:r>
            <a:endParaRPr sz="900">
              <a:latin typeface="Open Sans"/>
              <a:cs typeface="Open Sans"/>
            </a:endParaRPr>
          </a:p>
          <a:p>
            <a:pPr marL="184785" indent="-172085">
              <a:lnSpc>
                <a:spcPts val="940"/>
              </a:lnSpc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including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</a:t>
            </a:r>
            <a:r>
              <a:rPr sz="900" spc="-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Fitbit®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35685" y="9519602"/>
            <a:ext cx="784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Connected!</a:t>
            </a:r>
            <a:r>
              <a:rPr sz="900" spc="-5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053C7D"/>
                </a:solidFill>
                <a:latin typeface="Open Sans"/>
                <a:cs typeface="Open Sans"/>
              </a:rPr>
              <a:t>kit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72185" y="8718232"/>
            <a:ext cx="12484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Home</a:t>
            </a:r>
            <a:r>
              <a:rPr sz="1100" b="1" spc="-6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Fitness</a:t>
            </a:r>
            <a:r>
              <a:rPr sz="1100" b="1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1100" b="1" spc="-20" dirty="0">
                <a:solidFill>
                  <a:srgbClr val="053C7D"/>
                </a:solidFill>
                <a:latin typeface="Open Sans"/>
                <a:cs typeface="Open Sans"/>
              </a:rPr>
              <a:t>Kits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920364" y="9014142"/>
            <a:ext cx="14890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48</a:t>
            </a:r>
            <a:r>
              <a:rPr sz="900" spc="-2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Healthy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Aging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classes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920364" y="9115742"/>
            <a:ext cx="16141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4785" algn="l"/>
              </a:tabLst>
            </a:pP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The</a:t>
            </a:r>
            <a:r>
              <a:rPr sz="900" spc="-3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Silver</a:t>
            </a:r>
            <a:r>
              <a:rPr sz="900" spc="-15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053C7D"/>
                </a:solidFill>
                <a:latin typeface="Open Sans"/>
                <a:cs typeface="Open Sans"/>
              </a:rPr>
              <a:t>Slate® </a:t>
            </a: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quarterly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093085" y="9217025"/>
            <a:ext cx="5854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053C7D"/>
                </a:solidFill>
                <a:latin typeface="Open Sans"/>
                <a:cs typeface="Open Sans"/>
              </a:rPr>
              <a:t>newsletter</a:t>
            </a:r>
            <a:endParaRPr sz="900">
              <a:latin typeface="Open Sans"/>
              <a:cs typeface="Open San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029585" y="8721090"/>
            <a:ext cx="13271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Member</a:t>
            </a:r>
            <a:r>
              <a:rPr sz="1100" b="1" spc="-50" dirty="0">
                <a:solidFill>
                  <a:srgbClr val="053C7D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053C7D"/>
                </a:solidFill>
                <a:latin typeface="Open Sans"/>
                <a:cs typeface="Open Sans"/>
              </a:rPr>
              <a:t>Resources</a:t>
            </a:r>
            <a:endParaRPr sz="1100">
              <a:latin typeface="Open Sans"/>
              <a:cs typeface="Open Sans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08921" y="6859716"/>
            <a:ext cx="4268470" cy="2160270"/>
            <a:chOff x="508921" y="6859716"/>
            <a:chExt cx="4268470" cy="2160270"/>
          </a:xfrm>
        </p:grpSpPr>
        <p:pic>
          <p:nvPicPr>
            <p:cNvPr id="67" name="object 6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8016" y="8701888"/>
              <a:ext cx="77127" cy="77107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508914" y="6859853"/>
              <a:ext cx="2423795" cy="2160270"/>
            </a:xfrm>
            <a:custGeom>
              <a:avLst/>
              <a:gdLst/>
              <a:ahLst/>
              <a:cxnLst/>
              <a:rect l="l" t="t" r="r" b="b"/>
              <a:pathLst>
                <a:path w="2423795" h="2160270">
                  <a:moveTo>
                    <a:pt x="395312" y="1824888"/>
                  </a:moveTo>
                  <a:lnTo>
                    <a:pt x="393166" y="1822716"/>
                  </a:lnTo>
                  <a:lnTo>
                    <a:pt x="380860" y="1822716"/>
                  </a:lnTo>
                  <a:lnTo>
                    <a:pt x="380860" y="1808264"/>
                  </a:lnTo>
                  <a:lnTo>
                    <a:pt x="380860" y="1804885"/>
                  </a:lnTo>
                  <a:lnTo>
                    <a:pt x="375373" y="1799386"/>
                  </a:lnTo>
                  <a:lnTo>
                    <a:pt x="374637" y="1798637"/>
                  </a:lnTo>
                  <a:lnTo>
                    <a:pt x="371208" y="1798637"/>
                  </a:lnTo>
                  <a:lnTo>
                    <a:pt x="371208" y="1810207"/>
                  </a:lnTo>
                  <a:lnTo>
                    <a:pt x="371208" y="1844878"/>
                  </a:lnTo>
                  <a:lnTo>
                    <a:pt x="369290" y="1846808"/>
                  </a:lnTo>
                  <a:lnTo>
                    <a:pt x="363524" y="1846808"/>
                  </a:lnTo>
                  <a:lnTo>
                    <a:pt x="361569" y="1844878"/>
                  </a:lnTo>
                  <a:lnTo>
                    <a:pt x="361569" y="1810207"/>
                  </a:lnTo>
                  <a:lnTo>
                    <a:pt x="363524" y="1808264"/>
                  </a:lnTo>
                  <a:lnTo>
                    <a:pt x="369290" y="1808264"/>
                  </a:lnTo>
                  <a:lnTo>
                    <a:pt x="371208" y="1810207"/>
                  </a:lnTo>
                  <a:lnTo>
                    <a:pt x="371208" y="1798637"/>
                  </a:lnTo>
                  <a:lnTo>
                    <a:pt x="364439" y="1798637"/>
                  </a:lnTo>
                  <a:lnTo>
                    <a:pt x="362966" y="1798904"/>
                  </a:lnTo>
                  <a:lnTo>
                    <a:pt x="361569" y="1799386"/>
                  </a:lnTo>
                  <a:lnTo>
                    <a:pt x="361569" y="1793798"/>
                  </a:lnTo>
                  <a:lnTo>
                    <a:pt x="361569" y="1790420"/>
                  </a:lnTo>
                  <a:lnTo>
                    <a:pt x="355333" y="1784159"/>
                  </a:lnTo>
                  <a:lnTo>
                    <a:pt x="351929" y="1784159"/>
                  </a:lnTo>
                  <a:lnTo>
                    <a:pt x="351929" y="1795754"/>
                  </a:lnTo>
                  <a:lnTo>
                    <a:pt x="351929" y="1859343"/>
                  </a:lnTo>
                  <a:lnTo>
                    <a:pt x="349999" y="1861273"/>
                  </a:lnTo>
                  <a:lnTo>
                    <a:pt x="344233" y="1861273"/>
                  </a:lnTo>
                  <a:lnTo>
                    <a:pt x="342290" y="1859343"/>
                  </a:lnTo>
                  <a:lnTo>
                    <a:pt x="342290" y="1832356"/>
                  </a:lnTo>
                  <a:lnTo>
                    <a:pt x="342290" y="1822716"/>
                  </a:lnTo>
                  <a:lnTo>
                    <a:pt x="342290" y="1795754"/>
                  </a:lnTo>
                  <a:lnTo>
                    <a:pt x="344233" y="1793798"/>
                  </a:lnTo>
                  <a:lnTo>
                    <a:pt x="349999" y="1793798"/>
                  </a:lnTo>
                  <a:lnTo>
                    <a:pt x="351929" y="1795754"/>
                  </a:lnTo>
                  <a:lnTo>
                    <a:pt x="351929" y="1784159"/>
                  </a:lnTo>
                  <a:lnTo>
                    <a:pt x="338912" y="1784159"/>
                  </a:lnTo>
                  <a:lnTo>
                    <a:pt x="332638" y="1790420"/>
                  </a:lnTo>
                  <a:lnTo>
                    <a:pt x="332638" y="1822716"/>
                  </a:lnTo>
                  <a:lnTo>
                    <a:pt x="300316" y="1822716"/>
                  </a:lnTo>
                  <a:lnTo>
                    <a:pt x="300316" y="1832356"/>
                  </a:lnTo>
                  <a:lnTo>
                    <a:pt x="300266" y="1917103"/>
                  </a:lnTo>
                  <a:lnTo>
                    <a:pt x="297624" y="1921649"/>
                  </a:lnTo>
                  <a:lnTo>
                    <a:pt x="293331" y="1924138"/>
                  </a:lnTo>
                  <a:lnTo>
                    <a:pt x="230225" y="1961337"/>
                  </a:lnTo>
                  <a:lnTo>
                    <a:pt x="229450" y="1964283"/>
                  </a:lnTo>
                  <a:lnTo>
                    <a:pt x="230797" y="1966582"/>
                  </a:lnTo>
                  <a:lnTo>
                    <a:pt x="230987" y="1966836"/>
                  </a:lnTo>
                  <a:lnTo>
                    <a:pt x="231432" y="1967280"/>
                  </a:lnTo>
                  <a:lnTo>
                    <a:pt x="231432" y="2007781"/>
                  </a:lnTo>
                  <a:lnTo>
                    <a:pt x="163918" y="2007781"/>
                  </a:lnTo>
                  <a:lnTo>
                    <a:pt x="163918" y="1967572"/>
                  </a:lnTo>
                  <a:lnTo>
                    <a:pt x="165798" y="1965718"/>
                  </a:lnTo>
                  <a:lnTo>
                    <a:pt x="165811" y="1962696"/>
                  </a:lnTo>
                  <a:lnTo>
                    <a:pt x="163652" y="1960499"/>
                  </a:lnTo>
                  <a:lnTo>
                    <a:pt x="163322" y="1960257"/>
                  </a:lnTo>
                  <a:lnTo>
                    <a:pt x="102031" y="1924138"/>
                  </a:lnTo>
                  <a:lnTo>
                    <a:pt x="97713" y="1921649"/>
                  </a:lnTo>
                  <a:lnTo>
                    <a:pt x="95072" y="1917103"/>
                  </a:lnTo>
                  <a:lnTo>
                    <a:pt x="95046" y="1832356"/>
                  </a:lnTo>
                  <a:lnTo>
                    <a:pt x="118008" y="1832356"/>
                  </a:lnTo>
                  <a:lnTo>
                    <a:pt x="118008" y="1904212"/>
                  </a:lnTo>
                  <a:lnTo>
                    <a:pt x="179476" y="1940356"/>
                  </a:lnTo>
                  <a:lnTo>
                    <a:pt x="215874" y="1940356"/>
                  </a:lnTo>
                  <a:lnTo>
                    <a:pt x="232232" y="1930742"/>
                  </a:lnTo>
                  <a:lnTo>
                    <a:pt x="277342" y="1904212"/>
                  </a:lnTo>
                  <a:lnTo>
                    <a:pt x="277342" y="1832356"/>
                  </a:lnTo>
                  <a:lnTo>
                    <a:pt x="300316" y="1832356"/>
                  </a:lnTo>
                  <a:lnTo>
                    <a:pt x="300316" y="1822716"/>
                  </a:lnTo>
                  <a:lnTo>
                    <a:pt x="267703" y="1822716"/>
                  </a:lnTo>
                  <a:lnTo>
                    <a:pt x="267703" y="1832356"/>
                  </a:lnTo>
                  <a:lnTo>
                    <a:pt x="267703" y="1898688"/>
                  </a:lnTo>
                  <a:lnTo>
                    <a:pt x="213220" y="1930742"/>
                  </a:lnTo>
                  <a:lnTo>
                    <a:pt x="182092" y="1930742"/>
                  </a:lnTo>
                  <a:lnTo>
                    <a:pt x="127647" y="1898688"/>
                  </a:lnTo>
                  <a:lnTo>
                    <a:pt x="127647" y="1832356"/>
                  </a:lnTo>
                  <a:lnTo>
                    <a:pt x="267703" y="1832356"/>
                  </a:lnTo>
                  <a:lnTo>
                    <a:pt x="267703" y="1822716"/>
                  </a:lnTo>
                  <a:lnTo>
                    <a:pt x="62674" y="1822716"/>
                  </a:lnTo>
                  <a:lnTo>
                    <a:pt x="62674" y="1793798"/>
                  </a:lnTo>
                  <a:lnTo>
                    <a:pt x="62674" y="1790420"/>
                  </a:lnTo>
                  <a:lnTo>
                    <a:pt x="56413" y="1784159"/>
                  </a:lnTo>
                  <a:lnTo>
                    <a:pt x="53035" y="1784159"/>
                  </a:lnTo>
                  <a:lnTo>
                    <a:pt x="53035" y="1795754"/>
                  </a:lnTo>
                  <a:lnTo>
                    <a:pt x="53035" y="1859343"/>
                  </a:lnTo>
                  <a:lnTo>
                    <a:pt x="51092" y="1861273"/>
                  </a:lnTo>
                  <a:lnTo>
                    <a:pt x="45339" y="1861273"/>
                  </a:lnTo>
                  <a:lnTo>
                    <a:pt x="43395" y="1859343"/>
                  </a:lnTo>
                  <a:lnTo>
                    <a:pt x="43395" y="1855698"/>
                  </a:lnTo>
                  <a:lnTo>
                    <a:pt x="43395" y="1846808"/>
                  </a:lnTo>
                  <a:lnTo>
                    <a:pt x="43395" y="1808264"/>
                  </a:lnTo>
                  <a:lnTo>
                    <a:pt x="43395" y="1799386"/>
                  </a:lnTo>
                  <a:lnTo>
                    <a:pt x="43395" y="1795754"/>
                  </a:lnTo>
                  <a:lnTo>
                    <a:pt x="45339" y="1793798"/>
                  </a:lnTo>
                  <a:lnTo>
                    <a:pt x="51092" y="1793798"/>
                  </a:lnTo>
                  <a:lnTo>
                    <a:pt x="53035" y="1795754"/>
                  </a:lnTo>
                  <a:lnTo>
                    <a:pt x="53035" y="1784159"/>
                  </a:lnTo>
                  <a:lnTo>
                    <a:pt x="40005" y="1784159"/>
                  </a:lnTo>
                  <a:lnTo>
                    <a:pt x="33743" y="1790420"/>
                  </a:lnTo>
                  <a:lnTo>
                    <a:pt x="33743" y="1799386"/>
                  </a:lnTo>
                  <a:lnTo>
                    <a:pt x="33743" y="1810207"/>
                  </a:lnTo>
                  <a:lnTo>
                    <a:pt x="33743" y="1844878"/>
                  </a:lnTo>
                  <a:lnTo>
                    <a:pt x="31800" y="1846808"/>
                  </a:lnTo>
                  <a:lnTo>
                    <a:pt x="26047" y="1846808"/>
                  </a:lnTo>
                  <a:lnTo>
                    <a:pt x="24104" y="1844878"/>
                  </a:lnTo>
                  <a:lnTo>
                    <a:pt x="24104" y="1810207"/>
                  </a:lnTo>
                  <a:lnTo>
                    <a:pt x="26047" y="1808264"/>
                  </a:lnTo>
                  <a:lnTo>
                    <a:pt x="31800" y="1808264"/>
                  </a:lnTo>
                  <a:lnTo>
                    <a:pt x="33743" y="1810207"/>
                  </a:lnTo>
                  <a:lnTo>
                    <a:pt x="33743" y="1799386"/>
                  </a:lnTo>
                  <a:lnTo>
                    <a:pt x="32346" y="1798904"/>
                  </a:lnTo>
                  <a:lnTo>
                    <a:pt x="30886" y="1798637"/>
                  </a:lnTo>
                  <a:lnTo>
                    <a:pt x="20701" y="1798637"/>
                  </a:lnTo>
                  <a:lnTo>
                    <a:pt x="14465" y="1804885"/>
                  </a:lnTo>
                  <a:lnTo>
                    <a:pt x="14465" y="1822716"/>
                  </a:lnTo>
                  <a:lnTo>
                    <a:pt x="2159" y="1822716"/>
                  </a:lnTo>
                  <a:lnTo>
                    <a:pt x="0" y="1824888"/>
                  </a:lnTo>
                  <a:lnTo>
                    <a:pt x="0" y="1830209"/>
                  </a:lnTo>
                  <a:lnTo>
                    <a:pt x="2159" y="1832356"/>
                  </a:lnTo>
                  <a:lnTo>
                    <a:pt x="14465" y="1832356"/>
                  </a:lnTo>
                  <a:lnTo>
                    <a:pt x="14465" y="1850186"/>
                  </a:lnTo>
                  <a:lnTo>
                    <a:pt x="20726" y="1856447"/>
                  </a:lnTo>
                  <a:lnTo>
                    <a:pt x="30734" y="1856447"/>
                  </a:lnTo>
                  <a:lnTo>
                    <a:pt x="32346" y="1856181"/>
                  </a:lnTo>
                  <a:lnTo>
                    <a:pt x="33743" y="1855698"/>
                  </a:lnTo>
                  <a:lnTo>
                    <a:pt x="33743" y="1864639"/>
                  </a:lnTo>
                  <a:lnTo>
                    <a:pt x="40005" y="1870913"/>
                  </a:lnTo>
                  <a:lnTo>
                    <a:pt x="56413" y="1870913"/>
                  </a:lnTo>
                  <a:lnTo>
                    <a:pt x="62674" y="1864639"/>
                  </a:lnTo>
                  <a:lnTo>
                    <a:pt x="62674" y="1861273"/>
                  </a:lnTo>
                  <a:lnTo>
                    <a:pt x="62674" y="1832356"/>
                  </a:lnTo>
                  <a:lnTo>
                    <a:pt x="85394" y="1832356"/>
                  </a:lnTo>
                  <a:lnTo>
                    <a:pt x="85458" y="1920544"/>
                  </a:lnTo>
                  <a:lnTo>
                    <a:pt x="87528" y="1924138"/>
                  </a:lnTo>
                  <a:lnTo>
                    <a:pt x="89992" y="1928279"/>
                  </a:lnTo>
                  <a:lnTo>
                    <a:pt x="154279" y="1966137"/>
                  </a:lnTo>
                  <a:lnTo>
                    <a:pt x="154254" y="2013851"/>
                  </a:lnTo>
                  <a:lnTo>
                    <a:pt x="89433" y="2055761"/>
                  </a:lnTo>
                  <a:lnTo>
                    <a:pt x="85382" y="2063203"/>
                  </a:lnTo>
                  <a:lnTo>
                    <a:pt x="85394" y="2160066"/>
                  </a:lnTo>
                  <a:lnTo>
                    <a:pt x="127647" y="2160066"/>
                  </a:lnTo>
                  <a:lnTo>
                    <a:pt x="127647" y="2150427"/>
                  </a:lnTo>
                  <a:lnTo>
                    <a:pt x="127647" y="2084019"/>
                  </a:lnTo>
                  <a:lnTo>
                    <a:pt x="161518" y="2062086"/>
                  </a:lnTo>
                  <a:lnTo>
                    <a:pt x="233819" y="2062086"/>
                  </a:lnTo>
                  <a:lnTo>
                    <a:pt x="267703" y="2084019"/>
                  </a:lnTo>
                  <a:lnTo>
                    <a:pt x="267703" y="2160066"/>
                  </a:lnTo>
                  <a:lnTo>
                    <a:pt x="309956" y="2160066"/>
                  </a:lnTo>
                  <a:lnTo>
                    <a:pt x="309956" y="2150427"/>
                  </a:lnTo>
                  <a:lnTo>
                    <a:pt x="309956" y="2063203"/>
                  </a:lnTo>
                  <a:lnTo>
                    <a:pt x="305917" y="2055761"/>
                  </a:lnTo>
                  <a:lnTo>
                    <a:pt x="300316" y="2052142"/>
                  </a:lnTo>
                  <a:lnTo>
                    <a:pt x="300316" y="2066480"/>
                  </a:lnTo>
                  <a:lnTo>
                    <a:pt x="300316" y="2150427"/>
                  </a:lnTo>
                  <a:lnTo>
                    <a:pt x="277342" y="2150427"/>
                  </a:lnTo>
                  <a:lnTo>
                    <a:pt x="277342" y="2078774"/>
                  </a:lnTo>
                  <a:lnTo>
                    <a:pt x="251574" y="2062086"/>
                  </a:lnTo>
                  <a:lnTo>
                    <a:pt x="236537" y="2052345"/>
                  </a:lnTo>
                  <a:lnTo>
                    <a:pt x="158826" y="2052345"/>
                  </a:lnTo>
                  <a:lnTo>
                    <a:pt x="118008" y="2078774"/>
                  </a:lnTo>
                  <a:lnTo>
                    <a:pt x="118008" y="2150427"/>
                  </a:lnTo>
                  <a:lnTo>
                    <a:pt x="95046" y="2150427"/>
                  </a:lnTo>
                  <a:lnTo>
                    <a:pt x="95034" y="2066480"/>
                  </a:lnTo>
                  <a:lnTo>
                    <a:pt x="97434" y="2062086"/>
                  </a:lnTo>
                  <a:lnTo>
                    <a:pt x="166484" y="2017407"/>
                  </a:lnTo>
                  <a:lnTo>
                    <a:pt x="228866" y="2017407"/>
                  </a:lnTo>
                  <a:lnTo>
                    <a:pt x="297916" y="2062086"/>
                  </a:lnTo>
                  <a:lnTo>
                    <a:pt x="300316" y="2066480"/>
                  </a:lnTo>
                  <a:lnTo>
                    <a:pt x="300316" y="2052142"/>
                  </a:lnTo>
                  <a:lnTo>
                    <a:pt x="246570" y="2017407"/>
                  </a:lnTo>
                  <a:lnTo>
                    <a:pt x="241071" y="2013851"/>
                  </a:lnTo>
                  <a:lnTo>
                    <a:pt x="241071" y="2007781"/>
                  </a:lnTo>
                  <a:lnTo>
                    <a:pt x="241071" y="1966137"/>
                  </a:lnTo>
                  <a:lnTo>
                    <a:pt x="305435" y="1928279"/>
                  </a:lnTo>
                  <a:lnTo>
                    <a:pt x="309918" y="1920544"/>
                  </a:lnTo>
                  <a:lnTo>
                    <a:pt x="309956" y="1832356"/>
                  </a:lnTo>
                  <a:lnTo>
                    <a:pt x="332638" y="1832356"/>
                  </a:lnTo>
                  <a:lnTo>
                    <a:pt x="332638" y="1864639"/>
                  </a:lnTo>
                  <a:lnTo>
                    <a:pt x="338912" y="1870913"/>
                  </a:lnTo>
                  <a:lnTo>
                    <a:pt x="355333" y="1870913"/>
                  </a:lnTo>
                  <a:lnTo>
                    <a:pt x="361569" y="1864639"/>
                  </a:lnTo>
                  <a:lnTo>
                    <a:pt x="361569" y="1861273"/>
                  </a:lnTo>
                  <a:lnTo>
                    <a:pt x="361569" y="1855698"/>
                  </a:lnTo>
                  <a:lnTo>
                    <a:pt x="362966" y="1856181"/>
                  </a:lnTo>
                  <a:lnTo>
                    <a:pt x="364591" y="1856447"/>
                  </a:lnTo>
                  <a:lnTo>
                    <a:pt x="374611" y="1856447"/>
                  </a:lnTo>
                  <a:lnTo>
                    <a:pt x="375361" y="1855698"/>
                  </a:lnTo>
                  <a:lnTo>
                    <a:pt x="380860" y="1850186"/>
                  </a:lnTo>
                  <a:lnTo>
                    <a:pt x="380860" y="1846808"/>
                  </a:lnTo>
                  <a:lnTo>
                    <a:pt x="380860" y="1832356"/>
                  </a:lnTo>
                  <a:lnTo>
                    <a:pt x="393166" y="1832356"/>
                  </a:lnTo>
                  <a:lnTo>
                    <a:pt x="395312" y="1830209"/>
                  </a:lnTo>
                  <a:lnTo>
                    <a:pt x="395312" y="1824888"/>
                  </a:lnTo>
                  <a:close/>
                </a:path>
                <a:path w="2423795" h="2160270">
                  <a:moveTo>
                    <a:pt x="2423464" y="286423"/>
                  </a:moveTo>
                  <a:lnTo>
                    <a:pt x="2421610" y="277253"/>
                  </a:lnTo>
                  <a:lnTo>
                    <a:pt x="2416581" y="269748"/>
                  </a:lnTo>
                  <a:lnTo>
                    <a:pt x="2414016" y="268020"/>
                  </a:lnTo>
                  <a:lnTo>
                    <a:pt x="2414016" y="403237"/>
                  </a:lnTo>
                  <a:lnTo>
                    <a:pt x="2407907" y="409600"/>
                  </a:lnTo>
                  <a:lnTo>
                    <a:pt x="2392591" y="409879"/>
                  </a:lnTo>
                  <a:lnTo>
                    <a:pt x="2386253" y="403758"/>
                  </a:lnTo>
                  <a:lnTo>
                    <a:pt x="2386165" y="398678"/>
                  </a:lnTo>
                  <a:lnTo>
                    <a:pt x="2386114" y="309994"/>
                  </a:lnTo>
                  <a:lnTo>
                    <a:pt x="2386114" y="300367"/>
                  </a:lnTo>
                  <a:lnTo>
                    <a:pt x="2300808" y="300367"/>
                  </a:lnTo>
                  <a:lnTo>
                    <a:pt x="2261158" y="329780"/>
                  </a:lnTo>
                  <a:lnTo>
                    <a:pt x="2221941" y="356984"/>
                  </a:lnTo>
                  <a:lnTo>
                    <a:pt x="2181872" y="382917"/>
                  </a:lnTo>
                  <a:lnTo>
                    <a:pt x="2141004" y="407555"/>
                  </a:lnTo>
                  <a:lnTo>
                    <a:pt x="2134387" y="411454"/>
                  </a:lnTo>
                  <a:lnTo>
                    <a:pt x="2125891" y="409219"/>
                  </a:lnTo>
                  <a:lnTo>
                    <a:pt x="2118296" y="396201"/>
                  </a:lnTo>
                  <a:lnTo>
                    <a:pt x="2118233" y="395528"/>
                  </a:lnTo>
                  <a:lnTo>
                    <a:pt x="2120354" y="387388"/>
                  </a:lnTo>
                  <a:lnTo>
                    <a:pt x="2136343" y="377913"/>
                  </a:lnTo>
                  <a:lnTo>
                    <a:pt x="2162327" y="362089"/>
                  </a:lnTo>
                  <a:lnTo>
                    <a:pt x="2174671" y="353631"/>
                  </a:lnTo>
                  <a:lnTo>
                    <a:pt x="2186559" y="345643"/>
                  </a:lnTo>
                  <a:lnTo>
                    <a:pt x="2214791" y="327075"/>
                  </a:lnTo>
                  <a:lnTo>
                    <a:pt x="2236647" y="312635"/>
                  </a:lnTo>
                  <a:lnTo>
                    <a:pt x="2249297" y="303961"/>
                  </a:lnTo>
                  <a:lnTo>
                    <a:pt x="2261285" y="295363"/>
                  </a:lnTo>
                  <a:lnTo>
                    <a:pt x="2261425" y="295211"/>
                  </a:lnTo>
                  <a:lnTo>
                    <a:pt x="2261717" y="294957"/>
                  </a:lnTo>
                  <a:lnTo>
                    <a:pt x="2261971" y="294665"/>
                  </a:lnTo>
                  <a:lnTo>
                    <a:pt x="2262200" y="294360"/>
                  </a:lnTo>
                  <a:lnTo>
                    <a:pt x="2262479" y="294005"/>
                  </a:lnTo>
                  <a:lnTo>
                    <a:pt x="2262606" y="293827"/>
                  </a:lnTo>
                  <a:lnTo>
                    <a:pt x="2262759" y="293509"/>
                  </a:lnTo>
                  <a:lnTo>
                    <a:pt x="2262860" y="293192"/>
                  </a:lnTo>
                  <a:lnTo>
                    <a:pt x="2262949" y="292862"/>
                  </a:lnTo>
                  <a:lnTo>
                    <a:pt x="2263038" y="292608"/>
                  </a:lnTo>
                  <a:lnTo>
                    <a:pt x="2263114" y="292354"/>
                  </a:lnTo>
                  <a:lnTo>
                    <a:pt x="2263178" y="292087"/>
                  </a:lnTo>
                  <a:lnTo>
                    <a:pt x="2264575" y="274256"/>
                  </a:lnTo>
                  <a:lnTo>
                    <a:pt x="2265121" y="256501"/>
                  </a:lnTo>
                  <a:lnTo>
                    <a:pt x="2264816" y="238874"/>
                  </a:lnTo>
                  <a:lnTo>
                    <a:pt x="2263762" y="222237"/>
                  </a:lnTo>
                  <a:lnTo>
                    <a:pt x="2263686" y="221018"/>
                  </a:lnTo>
                  <a:lnTo>
                    <a:pt x="2263330" y="218376"/>
                  </a:lnTo>
                  <a:lnTo>
                    <a:pt x="2260917" y="216535"/>
                  </a:lnTo>
                  <a:lnTo>
                    <a:pt x="2255697" y="217233"/>
                  </a:lnTo>
                  <a:lnTo>
                    <a:pt x="2253869" y="219621"/>
                  </a:lnTo>
                  <a:lnTo>
                    <a:pt x="2254173" y="222237"/>
                  </a:lnTo>
                  <a:lnTo>
                    <a:pt x="2255253" y="238874"/>
                  </a:lnTo>
                  <a:lnTo>
                    <a:pt x="2255558" y="255536"/>
                  </a:lnTo>
                  <a:lnTo>
                    <a:pt x="2255367" y="262331"/>
                  </a:lnTo>
                  <a:lnTo>
                    <a:pt x="2255291" y="265417"/>
                  </a:lnTo>
                  <a:lnTo>
                    <a:pt x="2230272" y="305308"/>
                  </a:lnTo>
                  <a:lnTo>
                    <a:pt x="2197252" y="327075"/>
                  </a:lnTo>
                  <a:lnTo>
                    <a:pt x="2213470" y="293509"/>
                  </a:lnTo>
                  <a:lnTo>
                    <a:pt x="2225725" y="262331"/>
                  </a:lnTo>
                  <a:lnTo>
                    <a:pt x="2235479" y="231965"/>
                  </a:lnTo>
                  <a:lnTo>
                    <a:pt x="2244852" y="199021"/>
                  </a:lnTo>
                  <a:lnTo>
                    <a:pt x="2249043" y="183959"/>
                  </a:lnTo>
                  <a:lnTo>
                    <a:pt x="2251646" y="174879"/>
                  </a:lnTo>
                  <a:lnTo>
                    <a:pt x="2252091" y="173850"/>
                  </a:lnTo>
                  <a:lnTo>
                    <a:pt x="2252662" y="172859"/>
                  </a:lnTo>
                  <a:lnTo>
                    <a:pt x="2252980" y="172212"/>
                  </a:lnTo>
                  <a:lnTo>
                    <a:pt x="2299614" y="152133"/>
                  </a:lnTo>
                  <a:lnTo>
                    <a:pt x="2299233" y="147002"/>
                  </a:lnTo>
                  <a:lnTo>
                    <a:pt x="2288717" y="83502"/>
                  </a:lnTo>
                  <a:lnTo>
                    <a:pt x="2267013" y="30276"/>
                  </a:lnTo>
                  <a:lnTo>
                    <a:pt x="2263254" y="23583"/>
                  </a:lnTo>
                  <a:lnTo>
                    <a:pt x="2265629" y="15074"/>
                  </a:lnTo>
                  <a:lnTo>
                    <a:pt x="2278977" y="7531"/>
                  </a:lnTo>
                  <a:lnTo>
                    <a:pt x="2287435" y="9918"/>
                  </a:lnTo>
                  <a:lnTo>
                    <a:pt x="2291194" y="16611"/>
                  </a:lnTo>
                  <a:lnTo>
                    <a:pt x="2311704" y="63792"/>
                  </a:lnTo>
                  <a:lnTo>
                    <a:pt x="2323173" y="112737"/>
                  </a:lnTo>
                  <a:lnTo>
                    <a:pt x="2327884" y="162826"/>
                  </a:lnTo>
                  <a:lnTo>
                    <a:pt x="2327833" y="219621"/>
                  </a:lnTo>
                  <a:lnTo>
                    <a:pt x="2326132" y="262331"/>
                  </a:lnTo>
                  <a:lnTo>
                    <a:pt x="2325776" y="269748"/>
                  </a:lnTo>
                  <a:lnTo>
                    <a:pt x="2325662" y="272199"/>
                  </a:lnTo>
                  <a:lnTo>
                    <a:pt x="2325649" y="272503"/>
                  </a:lnTo>
                  <a:lnTo>
                    <a:pt x="2407666" y="272503"/>
                  </a:lnTo>
                  <a:lnTo>
                    <a:pt x="2413876" y="278752"/>
                  </a:lnTo>
                  <a:lnTo>
                    <a:pt x="2413939" y="398678"/>
                  </a:lnTo>
                  <a:lnTo>
                    <a:pt x="2414016" y="403237"/>
                  </a:lnTo>
                  <a:lnTo>
                    <a:pt x="2414016" y="268020"/>
                  </a:lnTo>
                  <a:lnTo>
                    <a:pt x="2409126" y="264693"/>
                  </a:lnTo>
                  <a:lnTo>
                    <a:pt x="2399995" y="262839"/>
                  </a:lnTo>
                  <a:lnTo>
                    <a:pt x="2335720" y="262839"/>
                  </a:lnTo>
                  <a:lnTo>
                    <a:pt x="2337308" y="222237"/>
                  </a:lnTo>
                  <a:lnTo>
                    <a:pt x="2337397" y="160578"/>
                  </a:lnTo>
                  <a:lnTo>
                    <a:pt x="2332456" y="109829"/>
                  </a:lnTo>
                  <a:lnTo>
                    <a:pt x="2320594" y="60071"/>
                  </a:lnTo>
                  <a:lnTo>
                    <a:pt x="2299538" y="11874"/>
                  </a:lnTo>
                  <a:lnTo>
                    <a:pt x="2276449" y="0"/>
                  </a:lnTo>
                  <a:lnTo>
                    <a:pt x="2267597" y="2882"/>
                  </a:lnTo>
                  <a:lnTo>
                    <a:pt x="2260536" y="9004"/>
                  </a:lnTo>
                  <a:lnTo>
                    <a:pt x="2256510" y="17081"/>
                  </a:lnTo>
                  <a:lnTo>
                    <a:pt x="2255774" y="26098"/>
                  </a:lnTo>
                  <a:lnTo>
                    <a:pt x="2258657" y="35001"/>
                  </a:lnTo>
                  <a:lnTo>
                    <a:pt x="2270099" y="58661"/>
                  </a:lnTo>
                  <a:lnTo>
                    <a:pt x="2278938" y="84188"/>
                  </a:lnTo>
                  <a:lnTo>
                    <a:pt x="2285276" y="112014"/>
                  </a:lnTo>
                  <a:lnTo>
                    <a:pt x="2289251" y="142684"/>
                  </a:lnTo>
                  <a:lnTo>
                    <a:pt x="2281517" y="142684"/>
                  </a:lnTo>
                  <a:lnTo>
                    <a:pt x="2269591" y="144602"/>
                  </a:lnTo>
                  <a:lnTo>
                    <a:pt x="2242629" y="171526"/>
                  </a:lnTo>
                  <a:lnTo>
                    <a:pt x="2235619" y="196418"/>
                  </a:lnTo>
                  <a:lnTo>
                    <a:pt x="2225573" y="231660"/>
                  </a:lnTo>
                  <a:lnTo>
                    <a:pt x="2200097" y="299847"/>
                  </a:lnTo>
                  <a:lnTo>
                    <a:pt x="2180145" y="338353"/>
                  </a:lnTo>
                  <a:lnTo>
                    <a:pt x="2168766" y="346011"/>
                  </a:lnTo>
                  <a:lnTo>
                    <a:pt x="2157196" y="353961"/>
                  </a:lnTo>
                  <a:lnTo>
                    <a:pt x="2139835" y="364591"/>
                  </a:lnTo>
                  <a:lnTo>
                    <a:pt x="2122106" y="375196"/>
                  </a:lnTo>
                  <a:lnTo>
                    <a:pt x="2115172" y="381469"/>
                  </a:lnTo>
                  <a:lnTo>
                    <a:pt x="2111298" y="389648"/>
                  </a:lnTo>
                  <a:lnTo>
                    <a:pt x="2110752" y="398678"/>
                  </a:lnTo>
                  <a:lnTo>
                    <a:pt x="2113826" y="407555"/>
                  </a:lnTo>
                  <a:lnTo>
                    <a:pt x="2116963" y="412902"/>
                  </a:lnTo>
                  <a:lnTo>
                    <a:pt x="2122081" y="416788"/>
                  </a:lnTo>
                  <a:lnTo>
                    <a:pt x="2130006" y="418871"/>
                  </a:lnTo>
                  <a:lnTo>
                    <a:pt x="2131999" y="419125"/>
                  </a:lnTo>
                  <a:lnTo>
                    <a:pt x="2138134" y="419125"/>
                  </a:lnTo>
                  <a:lnTo>
                    <a:pt x="2186597" y="391299"/>
                  </a:lnTo>
                  <a:lnTo>
                    <a:pt x="2226589" y="365455"/>
                  </a:lnTo>
                  <a:lnTo>
                    <a:pt x="2265718" y="338353"/>
                  </a:lnTo>
                  <a:lnTo>
                    <a:pt x="2304046" y="309994"/>
                  </a:lnTo>
                  <a:lnTo>
                    <a:pt x="2376525" y="309994"/>
                  </a:lnTo>
                  <a:lnTo>
                    <a:pt x="2376652" y="396201"/>
                  </a:lnTo>
                  <a:lnTo>
                    <a:pt x="2399665" y="419455"/>
                  </a:lnTo>
                  <a:lnTo>
                    <a:pt x="2408809" y="417728"/>
                  </a:lnTo>
                  <a:lnTo>
                    <a:pt x="2423464" y="396201"/>
                  </a:lnTo>
                  <a:lnTo>
                    <a:pt x="2423464" y="28642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5326" y="6926849"/>
              <a:ext cx="76717" cy="7710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2620886" y="6859726"/>
              <a:ext cx="2156460" cy="2098040"/>
            </a:xfrm>
            <a:custGeom>
              <a:avLst/>
              <a:gdLst/>
              <a:ahLst/>
              <a:cxnLst/>
              <a:rect l="l" t="t" r="r" b="b"/>
              <a:pathLst>
                <a:path w="2156460" h="2098040">
                  <a:moveTo>
                    <a:pt x="359600" y="1857629"/>
                  </a:moveTo>
                  <a:lnTo>
                    <a:pt x="81508" y="1857629"/>
                  </a:lnTo>
                  <a:lnTo>
                    <a:pt x="81508" y="1867776"/>
                  </a:lnTo>
                  <a:lnTo>
                    <a:pt x="81508" y="2021420"/>
                  </a:lnTo>
                  <a:lnTo>
                    <a:pt x="81508" y="2030310"/>
                  </a:lnTo>
                  <a:lnTo>
                    <a:pt x="359600" y="2030310"/>
                  </a:lnTo>
                  <a:lnTo>
                    <a:pt x="359600" y="2021420"/>
                  </a:lnTo>
                  <a:lnTo>
                    <a:pt x="91097" y="2021420"/>
                  </a:lnTo>
                  <a:lnTo>
                    <a:pt x="91097" y="1867776"/>
                  </a:lnTo>
                  <a:lnTo>
                    <a:pt x="350012" y="1867776"/>
                  </a:lnTo>
                  <a:lnTo>
                    <a:pt x="350012" y="2020912"/>
                  </a:lnTo>
                  <a:lnTo>
                    <a:pt x="359600" y="2020912"/>
                  </a:lnTo>
                  <a:lnTo>
                    <a:pt x="359600" y="1867776"/>
                  </a:lnTo>
                  <a:lnTo>
                    <a:pt x="359600" y="1867484"/>
                  </a:lnTo>
                  <a:lnTo>
                    <a:pt x="359600" y="1857629"/>
                  </a:lnTo>
                  <a:close/>
                </a:path>
                <a:path w="2156460" h="2098040">
                  <a:moveTo>
                    <a:pt x="383578" y="1853107"/>
                  </a:moveTo>
                  <a:lnTo>
                    <a:pt x="382066" y="1845640"/>
                  </a:lnTo>
                  <a:lnTo>
                    <a:pt x="377952" y="1839544"/>
                  </a:lnTo>
                  <a:lnTo>
                    <a:pt x="371856" y="1835442"/>
                  </a:lnTo>
                  <a:lnTo>
                    <a:pt x="364388" y="1833930"/>
                  </a:lnTo>
                  <a:lnTo>
                    <a:pt x="76708" y="1833930"/>
                  </a:lnTo>
                  <a:lnTo>
                    <a:pt x="69253" y="1835442"/>
                  </a:lnTo>
                  <a:lnTo>
                    <a:pt x="63157" y="1839544"/>
                  </a:lnTo>
                  <a:lnTo>
                    <a:pt x="59042" y="1845640"/>
                  </a:lnTo>
                  <a:lnTo>
                    <a:pt x="57531" y="1853107"/>
                  </a:lnTo>
                  <a:lnTo>
                    <a:pt x="57531" y="2049691"/>
                  </a:lnTo>
                  <a:lnTo>
                    <a:pt x="67119" y="2049691"/>
                  </a:lnTo>
                  <a:lnTo>
                    <a:pt x="67119" y="1853107"/>
                  </a:lnTo>
                  <a:lnTo>
                    <a:pt x="67119" y="1847811"/>
                  </a:lnTo>
                  <a:lnTo>
                    <a:pt x="71412" y="1843519"/>
                  </a:lnTo>
                  <a:lnTo>
                    <a:pt x="369697" y="1843519"/>
                  </a:lnTo>
                  <a:lnTo>
                    <a:pt x="373989" y="1847811"/>
                  </a:lnTo>
                  <a:lnTo>
                    <a:pt x="373989" y="2049691"/>
                  </a:lnTo>
                  <a:lnTo>
                    <a:pt x="383578" y="2049691"/>
                  </a:lnTo>
                  <a:lnTo>
                    <a:pt x="383578" y="1853107"/>
                  </a:lnTo>
                  <a:close/>
                </a:path>
                <a:path w="2156460" h="2098040">
                  <a:moveTo>
                    <a:pt x="441109" y="2063978"/>
                  </a:moveTo>
                  <a:lnTo>
                    <a:pt x="431520" y="2063978"/>
                  </a:lnTo>
                  <a:lnTo>
                    <a:pt x="431520" y="2073567"/>
                  </a:lnTo>
                  <a:lnTo>
                    <a:pt x="431520" y="2081504"/>
                  </a:lnTo>
                  <a:lnTo>
                    <a:pt x="425094" y="2087943"/>
                  </a:lnTo>
                  <a:lnTo>
                    <a:pt x="16027" y="2087943"/>
                  </a:lnTo>
                  <a:lnTo>
                    <a:pt x="9588" y="2081504"/>
                  </a:lnTo>
                  <a:lnTo>
                    <a:pt x="9588" y="2073567"/>
                  </a:lnTo>
                  <a:lnTo>
                    <a:pt x="186994" y="2073567"/>
                  </a:lnTo>
                  <a:lnTo>
                    <a:pt x="186817" y="2078685"/>
                  </a:lnTo>
                  <a:lnTo>
                    <a:pt x="190830" y="2082977"/>
                  </a:lnTo>
                  <a:lnTo>
                    <a:pt x="195948" y="2083155"/>
                  </a:lnTo>
                  <a:lnTo>
                    <a:pt x="244525" y="2083155"/>
                  </a:lnTo>
                  <a:lnTo>
                    <a:pt x="249656" y="2083320"/>
                  </a:lnTo>
                  <a:lnTo>
                    <a:pt x="253949" y="2079320"/>
                  </a:lnTo>
                  <a:lnTo>
                    <a:pt x="254114" y="2074202"/>
                  </a:lnTo>
                  <a:lnTo>
                    <a:pt x="254114" y="2073567"/>
                  </a:lnTo>
                  <a:lnTo>
                    <a:pt x="431520" y="2073567"/>
                  </a:lnTo>
                  <a:lnTo>
                    <a:pt x="431520" y="2063978"/>
                  </a:lnTo>
                  <a:lnTo>
                    <a:pt x="244525" y="2063978"/>
                  </a:lnTo>
                  <a:lnTo>
                    <a:pt x="244525" y="2073567"/>
                  </a:lnTo>
                  <a:lnTo>
                    <a:pt x="196583" y="2073567"/>
                  </a:lnTo>
                  <a:lnTo>
                    <a:pt x="196583" y="2063978"/>
                  </a:lnTo>
                  <a:lnTo>
                    <a:pt x="0" y="2063978"/>
                  </a:lnTo>
                  <a:lnTo>
                    <a:pt x="0" y="2073567"/>
                  </a:lnTo>
                  <a:lnTo>
                    <a:pt x="1600" y="2081504"/>
                  </a:lnTo>
                  <a:lnTo>
                    <a:pt x="1943" y="2082977"/>
                  </a:lnTo>
                  <a:lnTo>
                    <a:pt x="7023" y="2090496"/>
                  </a:lnTo>
                  <a:lnTo>
                    <a:pt x="14643" y="2095639"/>
                  </a:lnTo>
                  <a:lnTo>
                    <a:pt x="23964" y="2097532"/>
                  </a:lnTo>
                  <a:lnTo>
                    <a:pt x="417131" y="2097532"/>
                  </a:lnTo>
                  <a:lnTo>
                    <a:pt x="426466" y="2095639"/>
                  </a:lnTo>
                  <a:lnTo>
                    <a:pt x="434086" y="2090496"/>
                  </a:lnTo>
                  <a:lnTo>
                    <a:pt x="435813" y="2087943"/>
                  </a:lnTo>
                  <a:lnTo>
                    <a:pt x="438937" y="2083320"/>
                  </a:lnTo>
                  <a:lnTo>
                    <a:pt x="439051" y="2083155"/>
                  </a:lnTo>
                  <a:lnTo>
                    <a:pt x="439166" y="2082977"/>
                  </a:lnTo>
                  <a:lnTo>
                    <a:pt x="439508" y="2081504"/>
                  </a:lnTo>
                  <a:lnTo>
                    <a:pt x="441109" y="2073567"/>
                  </a:lnTo>
                  <a:lnTo>
                    <a:pt x="441109" y="2063978"/>
                  </a:lnTo>
                  <a:close/>
                </a:path>
                <a:path w="2156460" h="2098040">
                  <a:moveTo>
                    <a:pt x="2064308" y="26238"/>
                  </a:moveTo>
                  <a:lnTo>
                    <a:pt x="2062162" y="24066"/>
                  </a:lnTo>
                  <a:lnTo>
                    <a:pt x="2013445" y="24066"/>
                  </a:lnTo>
                  <a:lnTo>
                    <a:pt x="2011286" y="26238"/>
                  </a:lnTo>
                  <a:lnTo>
                    <a:pt x="2011286" y="31559"/>
                  </a:lnTo>
                  <a:lnTo>
                    <a:pt x="2013445" y="33705"/>
                  </a:lnTo>
                  <a:lnTo>
                    <a:pt x="2016112" y="33705"/>
                  </a:lnTo>
                  <a:lnTo>
                    <a:pt x="2062162" y="33705"/>
                  </a:lnTo>
                  <a:lnTo>
                    <a:pt x="2064308" y="31559"/>
                  </a:lnTo>
                  <a:lnTo>
                    <a:pt x="2064308" y="26238"/>
                  </a:lnTo>
                  <a:close/>
                </a:path>
                <a:path w="2156460" h="2098040">
                  <a:moveTo>
                    <a:pt x="2131809" y="47879"/>
                  </a:moveTo>
                  <a:lnTo>
                    <a:pt x="1938972" y="47879"/>
                  </a:lnTo>
                  <a:lnTo>
                    <a:pt x="1938972" y="58039"/>
                  </a:lnTo>
                  <a:lnTo>
                    <a:pt x="1938972" y="366598"/>
                  </a:lnTo>
                  <a:lnTo>
                    <a:pt x="1938972" y="375488"/>
                  </a:lnTo>
                  <a:lnTo>
                    <a:pt x="2131809" y="375488"/>
                  </a:lnTo>
                  <a:lnTo>
                    <a:pt x="2131809" y="366598"/>
                  </a:lnTo>
                  <a:lnTo>
                    <a:pt x="1948611" y="366598"/>
                  </a:lnTo>
                  <a:lnTo>
                    <a:pt x="1948611" y="58039"/>
                  </a:lnTo>
                  <a:lnTo>
                    <a:pt x="2122157" y="58039"/>
                  </a:lnTo>
                  <a:lnTo>
                    <a:pt x="2122157" y="366344"/>
                  </a:lnTo>
                  <a:lnTo>
                    <a:pt x="2131809" y="366344"/>
                  </a:lnTo>
                  <a:lnTo>
                    <a:pt x="2131809" y="58039"/>
                  </a:lnTo>
                  <a:lnTo>
                    <a:pt x="2131809" y="57797"/>
                  </a:lnTo>
                  <a:lnTo>
                    <a:pt x="2131809" y="47879"/>
                  </a:lnTo>
                  <a:close/>
                </a:path>
                <a:path w="2156460" h="2098040">
                  <a:moveTo>
                    <a:pt x="2155914" y="4305"/>
                  </a:moveTo>
                  <a:lnTo>
                    <a:pt x="2151596" y="0"/>
                  </a:lnTo>
                  <a:lnTo>
                    <a:pt x="2146262" y="0"/>
                  </a:lnTo>
                  <a:lnTo>
                    <a:pt x="2146262" y="9613"/>
                  </a:lnTo>
                  <a:lnTo>
                    <a:pt x="2146262" y="414553"/>
                  </a:lnTo>
                  <a:lnTo>
                    <a:pt x="1924507" y="414553"/>
                  </a:lnTo>
                  <a:lnTo>
                    <a:pt x="1924507" y="9613"/>
                  </a:lnTo>
                  <a:lnTo>
                    <a:pt x="2146262" y="9613"/>
                  </a:lnTo>
                  <a:lnTo>
                    <a:pt x="2146262" y="0"/>
                  </a:lnTo>
                  <a:lnTo>
                    <a:pt x="1919185" y="0"/>
                  </a:lnTo>
                  <a:lnTo>
                    <a:pt x="1914880" y="4305"/>
                  </a:lnTo>
                  <a:lnTo>
                    <a:pt x="1914880" y="419874"/>
                  </a:lnTo>
                  <a:lnTo>
                    <a:pt x="1919185" y="424167"/>
                  </a:lnTo>
                  <a:lnTo>
                    <a:pt x="2151596" y="424167"/>
                  </a:lnTo>
                  <a:lnTo>
                    <a:pt x="2155888" y="419874"/>
                  </a:lnTo>
                  <a:lnTo>
                    <a:pt x="2155888" y="414553"/>
                  </a:lnTo>
                  <a:lnTo>
                    <a:pt x="2155914" y="9613"/>
                  </a:lnTo>
                  <a:lnTo>
                    <a:pt x="2155914" y="430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226059" y="6213475"/>
            <a:ext cx="6360160" cy="55372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360"/>
              </a:spcBef>
            </a:pPr>
            <a:r>
              <a:rPr sz="1300" spc="75" dirty="0">
                <a:solidFill>
                  <a:srgbClr val="053C7D"/>
                </a:solidFill>
                <a:latin typeface="Calibri"/>
                <a:cs typeface="Calibri"/>
              </a:rPr>
              <a:t>Welcome</a:t>
            </a:r>
            <a:r>
              <a:rPr sz="13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3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3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53C7D"/>
                </a:solidFill>
                <a:latin typeface="Calibri"/>
                <a:cs typeface="Calibri"/>
              </a:rPr>
              <a:t>enhanced</a:t>
            </a:r>
            <a:r>
              <a:rPr sz="13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053C7D"/>
                </a:solidFill>
                <a:latin typeface="Calibri"/>
                <a:cs typeface="Calibri"/>
              </a:rPr>
              <a:t>Silver&amp;Fit®</a:t>
            </a:r>
            <a:r>
              <a:rPr sz="13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053C7D"/>
                </a:solidFill>
                <a:latin typeface="Calibri"/>
                <a:cs typeface="Calibri"/>
              </a:rPr>
              <a:t>Healthy</a:t>
            </a:r>
            <a:r>
              <a:rPr sz="13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53C7D"/>
                </a:solidFill>
                <a:latin typeface="Calibri"/>
                <a:cs typeface="Calibri"/>
              </a:rPr>
              <a:t>Aging</a:t>
            </a:r>
            <a:r>
              <a:rPr sz="13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3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53C7D"/>
                </a:solidFill>
                <a:latin typeface="Calibri"/>
                <a:cs typeface="Calibri"/>
              </a:rPr>
              <a:t>Exercise</a:t>
            </a:r>
            <a:r>
              <a:rPr sz="13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13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40" dirty="0">
                <a:solidFill>
                  <a:srgbClr val="053C7D"/>
                </a:solidFill>
                <a:latin typeface="Calibri"/>
                <a:cs typeface="Calibri"/>
              </a:rPr>
              <a:t>where </a:t>
            </a:r>
            <a:r>
              <a:rPr sz="1300" spc="80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3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053C7D"/>
                </a:solidFill>
                <a:latin typeface="Calibri"/>
                <a:cs typeface="Calibri"/>
              </a:rPr>
              <a:t>will</a:t>
            </a:r>
            <a:r>
              <a:rPr sz="13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53C7D"/>
                </a:solidFill>
                <a:latin typeface="Calibri"/>
                <a:cs typeface="Calibri"/>
              </a:rPr>
              <a:t>discover</a:t>
            </a:r>
            <a:r>
              <a:rPr sz="13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3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053C7D"/>
                </a:solidFill>
                <a:latin typeface="Calibri"/>
                <a:cs typeface="Calibri"/>
              </a:rPr>
              <a:t>better</a:t>
            </a:r>
            <a:r>
              <a:rPr sz="13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3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53C7D"/>
                </a:solidFill>
                <a:latin typeface="Calibri"/>
                <a:cs typeface="Calibri"/>
              </a:rPr>
              <a:t>balance</a:t>
            </a:r>
            <a:r>
              <a:rPr sz="13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3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3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13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3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053C7D"/>
                </a:solidFill>
                <a:latin typeface="Calibri"/>
                <a:cs typeface="Calibri"/>
              </a:rPr>
              <a:t>flexibility,</a:t>
            </a:r>
            <a:r>
              <a:rPr sz="13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53C7D"/>
                </a:solidFill>
                <a:latin typeface="Calibri"/>
                <a:cs typeface="Calibri"/>
              </a:rPr>
              <a:t>personalized </a:t>
            </a:r>
            <a:r>
              <a:rPr sz="1300" spc="55" dirty="0">
                <a:solidFill>
                  <a:srgbClr val="053C7D"/>
                </a:solidFill>
                <a:latin typeface="Calibri"/>
                <a:cs typeface="Calibri"/>
              </a:rPr>
              <a:t>support, </a:t>
            </a:r>
            <a:r>
              <a:rPr sz="1300" spc="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3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3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53C7D"/>
                </a:solidFill>
                <a:latin typeface="Calibri"/>
                <a:cs typeface="Calibri"/>
              </a:rPr>
              <a:t>following</a:t>
            </a:r>
            <a:r>
              <a:rPr sz="13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53C7D"/>
                </a:solidFill>
                <a:latin typeface="Calibri"/>
                <a:cs typeface="Calibri"/>
              </a:rPr>
              <a:t>features</a:t>
            </a:r>
            <a:r>
              <a:rPr sz="13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45" dirty="0">
                <a:solidFill>
                  <a:srgbClr val="053C7D"/>
                </a:solidFill>
                <a:latin typeface="Calibri"/>
                <a:cs typeface="Calibri"/>
              </a:rPr>
              <a:t>tailored</a:t>
            </a:r>
            <a:r>
              <a:rPr sz="13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3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53C7D"/>
                </a:solidFill>
                <a:latin typeface="Calibri"/>
                <a:cs typeface="Calibri"/>
              </a:rPr>
              <a:t>meet</a:t>
            </a:r>
            <a:r>
              <a:rPr sz="13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53C7D"/>
                </a:solidFill>
                <a:latin typeface="Calibri"/>
                <a:cs typeface="Calibri"/>
              </a:rPr>
              <a:t>their</a:t>
            </a:r>
            <a:r>
              <a:rPr sz="13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53C7D"/>
                </a:solidFill>
                <a:latin typeface="Calibri"/>
                <a:cs typeface="Calibri"/>
              </a:rPr>
              <a:t>unique</a:t>
            </a:r>
            <a:r>
              <a:rPr sz="13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53C7D"/>
                </a:solidFill>
                <a:latin typeface="Calibri"/>
                <a:cs typeface="Calibri"/>
              </a:rPr>
              <a:t>needs: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67379" y="0"/>
            <a:ext cx="3406140" cy="200660"/>
          </a:xfrm>
          <a:custGeom>
            <a:avLst/>
            <a:gdLst/>
            <a:ahLst/>
            <a:cxnLst/>
            <a:rect l="l" t="t" r="r" b="b"/>
            <a:pathLst>
              <a:path w="3406140" h="200660">
                <a:moveTo>
                  <a:pt x="3406140" y="0"/>
                </a:moveTo>
                <a:lnTo>
                  <a:pt x="0" y="0"/>
                </a:lnTo>
                <a:lnTo>
                  <a:pt x="0" y="200659"/>
                </a:lnTo>
                <a:lnTo>
                  <a:pt x="3406140" y="200659"/>
                </a:lnTo>
                <a:lnTo>
                  <a:pt x="3406140" y="0"/>
                </a:lnTo>
                <a:close/>
              </a:path>
            </a:pathLst>
          </a:custGeom>
          <a:solidFill>
            <a:srgbClr val="042E6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0660"/>
            <a:ext cx="6573520" cy="9857740"/>
            <a:chOff x="0" y="200660"/>
            <a:chExt cx="6573520" cy="9857740"/>
          </a:xfrm>
        </p:grpSpPr>
        <p:sp>
          <p:nvSpPr>
            <p:cNvPr id="4" name="object 4"/>
            <p:cNvSpPr/>
            <p:nvPr/>
          </p:nvSpPr>
          <p:spPr>
            <a:xfrm>
              <a:off x="3167379" y="9857739"/>
              <a:ext cx="3406140" cy="200660"/>
            </a:xfrm>
            <a:custGeom>
              <a:avLst/>
              <a:gdLst/>
              <a:ahLst/>
              <a:cxnLst/>
              <a:rect l="l" t="t" r="r" b="b"/>
              <a:pathLst>
                <a:path w="3406140" h="200659">
                  <a:moveTo>
                    <a:pt x="3406140" y="0"/>
                  </a:moveTo>
                  <a:lnTo>
                    <a:pt x="0" y="0"/>
                  </a:lnTo>
                  <a:lnTo>
                    <a:pt x="0" y="200660"/>
                  </a:lnTo>
                  <a:lnTo>
                    <a:pt x="3406140" y="200660"/>
                  </a:lnTo>
                  <a:lnTo>
                    <a:pt x="3406140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0660"/>
              <a:ext cx="6573520" cy="96570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362959" y="3053080"/>
              <a:ext cx="3210560" cy="3952240"/>
            </a:xfrm>
            <a:custGeom>
              <a:avLst/>
              <a:gdLst/>
              <a:ahLst/>
              <a:cxnLst/>
              <a:rect l="l" t="t" r="r" b="b"/>
              <a:pathLst>
                <a:path w="3210559" h="3952240">
                  <a:moveTo>
                    <a:pt x="3210560" y="0"/>
                  </a:moveTo>
                  <a:lnTo>
                    <a:pt x="0" y="0"/>
                  </a:lnTo>
                  <a:lnTo>
                    <a:pt x="0" y="3952240"/>
                  </a:lnTo>
                  <a:lnTo>
                    <a:pt x="3210560" y="3952240"/>
                  </a:lnTo>
                  <a:lnTo>
                    <a:pt x="3210560" y="0"/>
                  </a:lnTo>
                  <a:close/>
                </a:path>
              </a:pathLst>
            </a:custGeom>
            <a:solidFill>
              <a:srgbClr val="053C7D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10710" y="5691822"/>
            <a:ext cx="2533015" cy="8083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19685" algn="r">
              <a:lnSpc>
                <a:spcPts val="1650"/>
              </a:lnSpc>
              <a:spcBef>
                <a:spcPts val="90"/>
              </a:spcBef>
            </a:pPr>
            <a:r>
              <a:rPr sz="1450" dirty="0">
                <a:solidFill>
                  <a:srgbClr val="FFFFFF"/>
                </a:solidFill>
                <a:latin typeface="Corbel"/>
                <a:cs typeface="Corbel"/>
              </a:rPr>
              <a:t>Visit</a:t>
            </a:r>
            <a:r>
              <a:rPr sz="1450" spc="-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450" dirty="0">
                <a:solidFill>
                  <a:srgbClr val="FFFFFF"/>
                </a:solidFill>
                <a:latin typeface="Corbel"/>
                <a:cs typeface="Corbel"/>
              </a:rPr>
              <a:t>your</a:t>
            </a:r>
            <a:r>
              <a:rPr sz="1450" spc="-3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Corbel"/>
                <a:cs typeface="Corbel"/>
              </a:rPr>
              <a:t>doctor</a:t>
            </a:r>
            <a:endParaRPr sz="1450">
              <a:latin typeface="Corbel"/>
              <a:cs typeface="Corbel"/>
            </a:endParaRPr>
          </a:p>
          <a:p>
            <a:pPr marR="20320" algn="r">
              <a:lnSpc>
                <a:spcPts val="1465"/>
              </a:lnSpc>
            </a:pPr>
            <a:r>
              <a:rPr sz="1450" dirty="0">
                <a:solidFill>
                  <a:srgbClr val="FFFFFF"/>
                </a:solidFill>
                <a:latin typeface="Corbel"/>
                <a:cs typeface="Corbel"/>
              </a:rPr>
              <a:t>from</a:t>
            </a:r>
            <a:r>
              <a:rPr sz="1450" spc="-6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Corbel"/>
                <a:cs typeface="Corbel"/>
              </a:rPr>
              <a:t>home!</a:t>
            </a:r>
            <a:endParaRPr sz="1450">
              <a:latin typeface="Corbel"/>
              <a:cs typeface="Corbel"/>
            </a:endParaRPr>
          </a:p>
          <a:p>
            <a:pPr marL="12700">
              <a:lnSpc>
                <a:spcPts val="3055"/>
              </a:lnSpc>
            </a:pPr>
            <a:r>
              <a:rPr sz="2700" spc="-125" dirty="0">
                <a:solidFill>
                  <a:srgbClr val="FFFFFF"/>
                </a:solidFill>
                <a:latin typeface="Corbel"/>
                <a:cs typeface="Corbel"/>
              </a:rPr>
              <a:t>Telehealth</a:t>
            </a:r>
            <a:r>
              <a:rPr sz="2700" spc="-75" dirty="0">
                <a:solidFill>
                  <a:srgbClr val="FFFFFF"/>
                </a:solidFill>
                <a:latin typeface="Corbel"/>
                <a:cs typeface="Corbel"/>
              </a:rPr>
              <a:t> Services</a:t>
            </a:r>
            <a:endParaRPr sz="27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2420" y="599440"/>
            <a:ext cx="3050540" cy="8869680"/>
          </a:xfrm>
          <a:custGeom>
            <a:avLst/>
            <a:gdLst/>
            <a:ahLst/>
            <a:cxnLst/>
            <a:rect l="l" t="t" r="r" b="b"/>
            <a:pathLst>
              <a:path w="3050540" h="8869680">
                <a:moveTo>
                  <a:pt x="3050540" y="0"/>
                </a:moveTo>
                <a:lnTo>
                  <a:pt x="0" y="0"/>
                </a:lnTo>
                <a:lnTo>
                  <a:pt x="0" y="8869680"/>
                </a:lnTo>
                <a:lnTo>
                  <a:pt x="3050540" y="8869680"/>
                </a:lnTo>
                <a:lnTo>
                  <a:pt x="3050540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3850" y="912495"/>
            <a:ext cx="2954655" cy="857440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16510">
              <a:lnSpc>
                <a:spcPct val="92600"/>
              </a:lnSpc>
              <a:spcBef>
                <a:spcPts val="220"/>
              </a:spcBef>
            </a:pP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has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temporarily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expanded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its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coverage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telehealth</a:t>
            </a:r>
            <a:r>
              <a:rPr sz="105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respond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to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previous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Public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Emergency.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These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expand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5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current</a:t>
            </a:r>
            <a:r>
              <a:rPr sz="105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telehealth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covered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services,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help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have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access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from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more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places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(including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home),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wider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range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communication</a:t>
            </a:r>
            <a:r>
              <a:rPr sz="105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tools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(including smartphones),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20" dirty="0">
                <a:solidFill>
                  <a:srgbClr val="053C7D"/>
                </a:solidFill>
                <a:latin typeface="Calibri"/>
                <a:cs typeface="Calibri"/>
              </a:rPr>
              <a:t>interact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2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range</a:t>
            </a:r>
            <a:r>
              <a:rPr sz="105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of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providers</a:t>
            </a:r>
            <a:r>
              <a:rPr sz="105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(like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doctors,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nurse</a:t>
            </a:r>
            <a:r>
              <a:rPr sz="105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practitioners,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clinical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psychologists,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licensed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clinical</a:t>
            </a:r>
            <a:r>
              <a:rPr sz="105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social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workers,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physical</a:t>
            </a:r>
            <a:r>
              <a:rPr sz="1050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053C7D"/>
                </a:solidFill>
                <a:latin typeface="Calibri"/>
                <a:cs typeface="Calibri"/>
              </a:rPr>
              <a:t>therapists,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occupational </a:t>
            </a:r>
            <a:r>
              <a:rPr sz="1050" spc="30" dirty="0">
                <a:solidFill>
                  <a:srgbClr val="053C7D"/>
                </a:solidFill>
                <a:latin typeface="Calibri"/>
                <a:cs typeface="Calibri"/>
              </a:rPr>
              <a:t>therapists,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speech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language</a:t>
            </a:r>
            <a:r>
              <a:rPr sz="105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pathologists).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During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this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time,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will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able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receive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a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specific</a:t>
            </a:r>
            <a:r>
              <a:rPr sz="105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set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of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telehealth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including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evaluation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management</a:t>
            </a:r>
            <a:r>
              <a:rPr sz="105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visits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(common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office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visits),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mental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health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counseling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preventive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endParaRPr sz="1050">
              <a:latin typeface="Calibri"/>
              <a:cs typeface="Calibri"/>
            </a:endParaRPr>
          </a:p>
          <a:p>
            <a:pPr marL="12700" marR="5080">
              <a:lnSpc>
                <a:spcPct val="92400"/>
              </a:lnSpc>
              <a:spcBef>
                <a:spcPts val="20"/>
              </a:spcBef>
            </a:pP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screenings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without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copayment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have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Original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Medicare. This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will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help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ensure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able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visit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5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doctor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from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your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home,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without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having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40" dirty="0">
                <a:solidFill>
                  <a:srgbClr val="053C7D"/>
                </a:solidFill>
                <a:latin typeface="Calibri"/>
                <a:cs typeface="Calibri"/>
              </a:rPr>
              <a:t>go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doctor’s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office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or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hospital,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which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puts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others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risk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of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exposure</a:t>
            </a:r>
            <a:r>
              <a:rPr sz="105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COVID-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19.</a:t>
            </a:r>
            <a:endParaRPr sz="1050">
              <a:latin typeface="Calibri"/>
              <a:cs typeface="Calibri"/>
            </a:endParaRPr>
          </a:p>
          <a:p>
            <a:pPr marL="12700" marR="24130">
              <a:lnSpc>
                <a:spcPct val="92600"/>
              </a:lnSpc>
              <a:spcBef>
                <a:spcPts val="595"/>
              </a:spcBef>
            </a:pP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may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able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communicate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your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doctors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or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certain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other practitioners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without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necessarily </a:t>
            </a:r>
            <a:r>
              <a:rPr sz="1050" spc="110" dirty="0">
                <a:solidFill>
                  <a:srgbClr val="053C7D"/>
                </a:solidFill>
                <a:latin typeface="Calibri"/>
                <a:cs typeface="Calibri"/>
              </a:rPr>
              <a:t>going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doctor’s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office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053C7D"/>
                </a:solidFill>
                <a:latin typeface="Calibri"/>
                <a:cs typeface="Calibri"/>
              </a:rPr>
              <a:t>in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person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full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visit.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pays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“virtual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check-</a:t>
            </a:r>
            <a:r>
              <a:rPr sz="1050" spc="-40" dirty="0">
                <a:solidFill>
                  <a:srgbClr val="053C7D"/>
                </a:solidFill>
                <a:latin typeface="Calibri"/>
                <a:cs typeface="Calibri"/>
              </a:rPr>
              <a:t>ins”—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brief,</a:t>
            </a:r>
            <a:r>
              <a:rPr sz="1050" spc="1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virtual</a:t>
            </a:r>
            <a:r>
              <a:rPr sz="1050" spc="2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r>
              <a:rPr sz="1050" spc="1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050" spc="20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your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physician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certain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practitioners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where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the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communication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isn't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related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053C7D"/>
                </a:solidFill>
                <a:latin typeface="Calibri"/>
                <a:cs typeface="Calibri"/>
              </a:rPr>
              <a:t>visit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within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previous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7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days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doesn’t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lead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medical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visit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within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next</a:t>
            </a:r>
            <a:r>
              <a:rPr sz="105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24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hours</a:t>
            </a:r>
            <a:r>
              <a:rPr sz="105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(or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soonest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appointment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available).</a:t>
            </a:r>
            <a:endParaRPr sz="1050">
              <a:latin typeface="Calibri"/>
              <a:cs typeface="Calibri"/>
            </a:endParaRPr>
          </a:p>
          <a:p>
            <a:pPr marL="12700" marR="26670">
              <a:lnSpc>
                <a:spcPct val="92500"/>
              </a:lnSpc>
              <a:spcBef>
                <a:spcPts val="610"/>
              </a:spcBef>
            </a:pP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need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consent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verbally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using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053C7D"/>
                </a:solidFill>
                <a:latin typeface="Calibri"/>
                <a:cs typeface="Calibri"/>
              </a:rPr>
              <a:t>virtual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check-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ins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doctor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must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document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053C7D"/>
                </a:solidFill>
                <a:latin typeface="Calibri"/>
                <a:cs typeface="Calibri"/>
              </a:rPr>
              <a:t>that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consent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105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record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before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you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use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this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service.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pay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usual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Medicare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coinsurance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deductible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these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services.</a:t>
            </a:r>
            <a:endParaRPr sz="1050">
              <a:latin typeface="Calibri"/>
              <a:cs typeface="Calibri"/>
            </a:endParaRPr>
          </a:p>
          <a:p>
            <a:pPr marL="12700" marR="107314">
              <a:lnSpc>
                <a:spcPct val="92900"/>
              </a:lnSpc>
              <a:spcBef>
                <a:spcPts val="590"/>
              </a:spcBef>
            </a:pP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Medicare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also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pays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communicate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your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doctors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using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online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patient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portals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without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10" dirty="0">
                <a:solidFill>
                  <a:srgbClr val="053C7D"/>
                </a:solidFill>
                <a:latin typeface="Calibri"/>
                <a:cs typeface="Calibri"/>
              </a:rPr>
              <a:t>going</a:t>
            </a:r>
            <a:r>
              <a:rPr sz="105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doctor’s</a:t>
            </a:r>
            <a:r>
              <a:rPr sz="105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office.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Like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the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virtual</a:t>
            </a:r>
            <a:r>
              <a:rPr sz="1050" spc="1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check-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ins,</a:t>
            </a:r>
            <a:r>
              <a:rPr sz="105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must</a:t>
            </a:r>
            <a:r>
              <a:rPr sz="105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053C7D"/>
                </a:solidFill>
                <a:latin typeface="Calibri"/>
                <a:cs typeface="Calibri"/>
              </a:rPr>
              <a:t>initiate</a:t>
            </a:r>
            <a:r>
              <a:rPr sz="105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these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individual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communications.</a:t>
            </a:r>
            <a:endParaRPr sz="1050">
              <a:latin typeface="Calibri"/>
              <a:cs typeface="Calibri"/>
            </a:endParaRPr>
          </a:p>
          <a:p>
            <a:pPr marL="12700" marR="27940">
              <a:lnSpc>
                <a:spcPct val="92700"/>
              </a:lnSpc>
              <a:spcBef>
                <a:spcPts val="595"/>
              </a:spcBef>
            </a:pP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Since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some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people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don’t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access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to </a:t>
            </a:r>
            <a:r>
              <a:rPr sz="1050" spc="30" dirty="0">
                <a:solidFill>
                  <a:srgbClr val="053C7D"/>
                </a:solidFill>
                <a:latin typeface="Calibri"/>
                <a:cs typeface="Calibri"/>
              </a:rPr>
              <a:t>interactive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audio-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video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technology</a:t>
            </a:r>
            <a:r>
              <a:rPr sz="105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needed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for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telehealth</a:t>
            </a:r>
            <a:r>
              <a:rPr sz="105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choose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to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use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it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even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offered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by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their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practitioner,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allowing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people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use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 audio- only</a:t>
            </a:r>
            <a:r>
              <a:rPr sz="105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phone.</a:t>
            </a:r>
            <a:endParaRPr sz="1050">
              <a:latin typeface="Calibri"/>
              <a:cs typeface="Calibri"/>
            </a:endParaRPr>
          </a:p>
          <a:p>
            <a:pPr marL="12700" marR="57785">
              <a:lnSpc>
                <a:spcPct val="92700"/>
              </a:lnSpc>
              <a:spcBef>
                <a:spcPts val="590"/>
              </a:spcBef>
            </a:pP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may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use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communication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technology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053C7D"/>
                </a:solidFill>
                <a:latin typeface="Calibri"/>
                <a:cs typeface="Calibri"/>
              </a:rPr>
              <a:t>to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105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full</a:t>
            </a:r>
            <a:r>
              <a:rPr sz="105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visits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5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doctors.</a:t>
            </a:r>
            <a:r>
              <a:rPr sz="105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Also,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can 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get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these</a:t>
            </a:r>
            <a:r>
              <a:rPr sz="105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visits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rural</a:t>
            </a:r>
            <a:r>
              <a:rPr sz="1050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105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clinics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and </a:t>
            </a:r>
            <a:r>
              <a:rPr sz="1050" spc="55" dirty="0">
                <a:solidFill>
                  <a:srgbClr val="053C7D"/>
                </a:solidFill>
                <a:latin typeface="Calibri"/>
                <a:cs typeface="Calibri"/>
              </a:rPr>
              <a:t>federally</a:t>
            </a:r>
            <a:r>
              <a:rPr sz="105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qualified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105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clinics.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53C7D"/>
                </a:solidFill>
                <a:latin typeface="Calibri"/>
                <a:cs typeface="Calibri"/>
              </a:rPr>
              <a:t>Medicare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pays</a:t>
            </a:r>
            <a:r>
              <a:rPr sz="105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05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many</a:t>
            </a:r>
            <a:r>
              <a:rPr sz="105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53C7D"/>
                </a:solidFill>
                <a:latin typeface="Calibri"/>
                <a:cs typeface="Calibri"/>
              </a:rPr>
              <a:t>medical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53C7D"/>
                </a:solidFill>
                <a:latin typeface="Calibri"/>
                <a:cs typeface="Calibri"/>
              </a:rPr>
              <a:t>visits</a:t>
            </a:r>
            <a:r>
              <a:rPr sz="105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05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053C7D"/>
                </a:solidFill>
                <a:latin typeface="Calibri"/>
                <a:cs typeface="Calibri"/>
              </a:rPr>
              <a:t>this </a:t>
            </a:r>
            <a:r>
              <a:rPr sz="1050" spc="50" dirty="0">
                <a:solidFill>
                  <a:srgbClr val="053C7D"/>
                </a:solidFill>
                <a:latin typeface="Calibri"/>
                <a:cs typeface="Calibri"/>
              </a:rPr>
              <a:t>telehealth</a:t>
            </a:r>
            <a:r>
              <a:rPr sz="105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053C7D"/>
                </a:solidFill>
                <a:latin typeface="Calibri"/>
                <a:cs typeface="Calibri"/>
              </a:rPr>
              <a:t>benefit.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3525" y="528955"/>
            <a:ext cx="1842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53C7D"/>
                </a:solidFill>
                <a:latin typeface="Corbel"/>
                <a:cs typeface="Corbel"/>
              </a:rPr>
              <a:t>Telehealth</a:t>
            </a:r>
            <a:r>
              <a:rPr sz="1800" spc="-10" dirty="0">
                <a:solidFill>
                  <a:srgbClr val="053C7D"/>
                </a:solidFill>
                <a:latin typeface="Corbel"/>
                <a:cs typeface="Corbel"/>
              </a:rPr>
              <a:t> Services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5279" y="853439"/>
            <a:ext cx="1689100" cy="0"/>
          </a:xfrm>
          <a:custGeom>
            <a:avLst/>
            <a:gdLst/>
            <a:ahLst/>
            <a:cxnLst/>
            <a:rect l="l" t="t" r="r" b="b"/>
            <a:pathLst>
              <a:path w="1689100">
                <a:moveTo>
                  <a:pt x="0" y="0"/>
                </a:moveTo>
                <a:lnTo>
                  <a:pt x="1688972" y="0"/>
                </a:lnTo>
              </a:path>
            </a:pathLst>
          </a:custGeom>
          <a:ln w="54862">
            <a:solidFill>
              <a:srgbClr val="042E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585204" y="9568180"/>
            <a:ext cx="122555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25" dirty="0">
                <a:solidFill>
                  <a:srgbClr val="031328"/>
                </a:solidFill>
                <a:latin typeface="Corbel"/>
                <a:cs typeface="Corbel"/>
              </a:rPr>
              <a:t>13</a:t>
            </a:r>
            <a:endParaRPr sz="85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086600"/>
            <a:ext cx="7315199" cy="2819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1477" y="6944359"/>
            <a:ext cx="2814955" cy="156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Admin</a:t>
            </a:r>
            <a:r>
              <a:rPr sz="850" spc="55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Fee</a:t>
            </a:r>
            <a:r>
              <a:rPr sz="850" spc="55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of</a:t>
            </a:r>
            <a:r>
              <a:rPr sz="850" spc="75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spc="-45" dirty="0">
                <a:solidFill>
                  <a:srgbClr val="042248"/>
                </a:solidFill>
                <a:latin typeface="Tahoma"/>
                <a:cs typeface="Tahoma"/>
              </a:rPr>
              <a:t>$10</a:t>
            </a:r>
            <a:r>
              <a:rPr sz="850" spc="65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will</a:t>
            </a:r>
            <a:r>
              <a:rPr sz="850" spc="114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be</a:t>
            </a:r>
            <a:r>
              <a:rPr sz="850" spc="55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added</a:t>
            </a:r>
            <a:r>
              <a:rPr sz="850" spc="25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for</a:t>
            </a:r>
            <a:r>
              <a:rPr sz="850" spc="65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RX</a:t>
            </a:r>
            <a:r>
              <a:rPr sz="850" spc="50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42248"/>
                </a:solidFill>
                <a:latin typeface="Tahoma"/>
                <a:cs typeface="Tahoma"/>
              </a:rPr>
              <a:t>Standalone</a:t>
            </a:r>
            <a:r>
              <a:rPr sz="850" spc="-5" dirty="0">
                <a:solidFill>
                  <a:srgbClr val="042248"/>
                </a:solidFill>
                <a:latin typeface="Tahoma"/>
                <a:cs typeface="Tahoma"/>
              </a:rPr>
              <a:t> </a:t>
            </a:r>
            <a:r>
              <a:rPr sz="850" spc="-20" dirty="0">
                <a:solidFill>
                  <a:srgbClr val="042248"/>
                </a:solidFill>
                <a:latin typeface="Tahoma"/>
                <a:cs typeface="Tahoma"/>
              </a:rPr>
              <a:t>Plans</a:t>
            </a:r>
            <a:endParaRPr sz="85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39618" y="6046596"/>
            <a:ext cx="3795395" cy="464184"/>
          </a:xfrm>
          <a:custGeom>
            <a:avLst/>
            <a:gdLst/>
            <a:ahLst/>
            <a:cxnLst/>
            <a:rect l="l" t="t" r="r" b="b"/>
            <a:pathLst>
              <a:path w="3795395" h="464184">
                <a:moveTo>
                  <a:pt x="1897507" y="0"/>
                </a:moveTo>
                <a:lnTo>
                  <a:pt x="0" y="0"/>
                </a:lnTo>
                <a:lnTo>
                  <a:pt x="0" y="463931"/>
                </a:lnTo>
                <a:lnTo>
                  <a:pt x="1897507" y="463931"/>
                </a:lnTo>
                <a:lnTo>
                  <a:pt x="1897507" y="0"/>
                </a:lnTo>
                <a:close/>
              </a:path>
              <a:path w="3795395" h="464184">
                <a:moveTo>
                  <a:pt x="3795141" y="0"/>
                </a:moveTo>
                <a:lnTo>
                  <a:pt x="1897634" y="0"/>
                </a:lnTo>
                <a:lnTo>
                  <a:pt x="1897634" y="463931"/>
                </a:lnTo>
                <a:lnTo>
                  <a:pt x="3795141" y="463931"/>
                </a:lnTo>
                <a:lnTo>
                  <a:pt x="3795141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19061" y="1617599"/>
          <a:ext cx="6308721" cy="53447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3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6EADF8"/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66675" indent="75565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100" b="1" spc="70" dirty="0">
                          <a:latin typeface="Calibri"/>
                          <a:cs typeface="Calibri"/>
                        </a:rPr>
                        <a:t>Preferred </a:t>
                      </a:r>
                      <a:r>
                        <a:rPr sz="1100" b="1" spc="75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1100" b="1" spc="70" dirty="0">
                          <a:latin typeface="Calibri"/>
                          <a:cs typeface="Calibri"/>
                        </a:rPr>
                        <a:t>Shares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6EADF8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65405" indent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00" b="1" spc="70" dirty="0">
                          <a:latin typeface="Calibri"/>
                          <a:cs typeface="Calibri"/>
                        </a:rPr>
                        <a:t>Standard </a:t>
                      </a:r>
                      <a:r>
                        <a:rPr sz="1100" b="1" spc="75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1100" b="1" spc="70" dirty="0">
                          <a:latin typeface="Calibri"/>
                          <a:cs typeface="Calibri"/>
                        </a:rPr>
                        <a:t>Shares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6EADF8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66040" indent="7620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100" b="1" spc="70" dirty="0">
                          <a:latin typeface="Calibri"/>
                          <a:cs typeface="Calibri"/>
                        </a:rPr>
                        <a:t>Preferred </a:t>
                      </a:r>
                      <a:r>
                        <a:rPr sz="1100" b="1" spc="75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1100" b="1" spc="70" dirty="0">
                          <a:latin typeface="Calibri"/>
                          <a:cs typeface="Calibri"/>
                        </a:rPr>
                        <a:t>Shares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6EADF8"/>
                    </a:solidFill>
                  </a:tcPr>
                </a:tc>
                <a:tc>
                  <a:txBody>
                    <a:bodyPr/>
                    <a:lstStyle/>
                    <a:p>
                      <a:pPr marL="75565" marR="64769" indent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00" b="1" spc="70" dirty="0">
                          <a:latin typeface="Calibri"/>
                          <a:cs typeface="Calibri"/>
                        </a:rPr>
                        <a:t>Standard </a:t>
                      </a:r>
                      <a:r>
                        <a:rPr sz="1100" b="1" spc="75" dirty="0">
                          <a:latin typeface="Calibri"/>
                          <a:cs typeface="Calibri"/>
                        </a:rPr>
                        <a:t>Cost-</a:t>
                      </a:r>
                      <a:r>
                        <a:rPr sz="1100" b="1" spc="70" dirty="0">
                          <a:latin typeface="Calibri"/>
                          <a:cs typeface="Calibri"/>
                        </a:rPr>
                        <a:t>Shares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12700">
                      <a:solidFill>
                        <a:srgbClr val="F1F1F1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6EA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b="1" spc="65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0" dirty="0">
                          <a:latin typeface="Calibri"/>
                          <a:cs typeface="Calibri"/>
                        </a:rPr>
                        <a:t>(Preferred</a:t>
                      </a:r>
                      <a:r>
                        <a:rPr sz="10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0" dirty="0">
                          <a:latin typeface="Calibri"/>
                          <a:cs typeface="Calibri"/>
                        </a:rPr>
                        <a:t>Generic)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32-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Supply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Mail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Copay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1135"/>
                        </a:lnSpc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Multiplier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R="1270" algn="r">
                        <a:lnSpc>
                          <a:spcPts val="770"/>
                        </a:lnSpc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 Charge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Claim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790"/>
                        </a:lnSpc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(applies</a:t>
                      </a:r>
                      <a:r>
                        <a:rPr sz="9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9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coinsurance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cost-shares</a:t>
                      </a:r>
                      <a:r>
                        <a:rPr sz="9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is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40"/>
                        </a:lnSpc>
                      </a:pPr>
                      <a:r>
                        <a:rPr sz="900" spc="45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copay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multipliers)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6095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295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673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295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marL="6985">
                        <a:lnSpc>
                          <a:spcPts val="1000"/>
                        </a:lnSpc>
                      </a:pPr>
                      <a:r>
                        <a:rPr sz="1000" b="1" spc="65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latin typeface="Calibri"/>
                          <a:cs typeface="Calibri"/>
                        </a:rPr>
                        <a:t>(Generic)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R="635" algn="r">
                        <a:lnSpc>
                          <a:spcPts val="85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32-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Supply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Mail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Copay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80"/>
                        </a:lnSpc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Multiplier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R="1270" algn="r">
                        <a:lnSpc>
                          <a:spcPts val="770"/>
                        </a:lnSpc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 Charge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Claim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790"/>
                        </a:lnSpc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(applies</a:t>
                      </a:r>
                      <a:r>
                        <a:rPr sz="9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9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coinsurance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cost-shares</a:t>
                      </a:r>
                      <a:r>
                        <a:rPr sz="9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is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40"/>
                        </a:lnSpc>
                      </a:pPr>
                      <a:r>
                        <a:rPr sz="900" spc="45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copay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multipliers)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609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673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6985">
                        <a:lnSpc>
                          <a:spcPts val="1000"/>
                        </a:lnSpc>
                      </a:pPr>
                      <a:r>
                        <a:rPr sz="1000" b="1" spc="65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0" dirty="0">
                          <a:latin typeface="Calibri"/>
                          <a:cs typeface="Calibri"/>
                        </a:rPr>
                        <a:t>(Preferred</a:t>
                      </a:r>
                      <a:r>
                        <a:rPr sz="10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0" dirty="0">
                          <a:latin typeface="Calibri"/>
                          <a:cs typeface="Calibri"/>
                        </a:rPr>
                        <a:t>Brand)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40" dirty="0">
                          <a:latin typeface="Calibri"/>
                          <a:cs typeface="Calibri"/>
                        </a:rPr>
                        <a:t>$50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$60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R="635" algn="r">
                        <a:lnSpc>
                          <a:spcPts val="85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32-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Supply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Mail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Copay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75"/>
                        </a:lnSpc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Multiplier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R="1270" algn="r">
                        <a:lnSpc>
                          <a:spcPts val="770"/>
                        </a:lnSpc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 Charge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Claim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790"/>
                        </a:lnSpc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(applies</a:t>
                      </a:r>
                      <a:r>
                        <a:rPr sz="9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9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coinsurance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cost-shares</a:t>
                      </a:r>
                      <a:r>
                        <a:rPr sz="9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is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40"/>
                        </a:lnSpc>
                      </a:pPr>
                      <a:r>
                        <a:rPr sz="900" spc="45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copay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multipliers)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609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673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marL="6985">
                        <a:lnSpc>
                          <a:spcPts val="1005"/>
                        </a:lnSpc>
                      </a:pPr>
                      <a:r>
                        <a:rPr sz="1000" b="1" spc="65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0" dirty="0">
                          <a:latin typeface="Calibri"/>
                          <a:cs typeface="Calibri"/>
                        </a:rPr>
                        <a:t>(Non-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Preferred</a:t>
                      </a:r>
                      <a:r>
                        <a:rPr sz="10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5" dirty="0">
                          <a:latin typeface="Calibri"/>
                          <a:cs typeface="Calibri"/>
                        </a:rPr>
                        <a:t>Drug)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$75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40" dirty="0">
                          <a:latin typeface="Calibri"/>
                          <a:cs typeface="Calibri"/>
                        </a:rPr>
                        <a:t>$100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40" dirty="0">
                          <a:latin typeface="Calibri"/>
                          <a:cs typeface="Calibri"/>
                        </a:rPr>
                        <a:t>$80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40" dirty="0">
                          <a:latin typeface="Calibri"/>
                          <a:cs typeface="Calibri"/>
                        </a:rPr>
                        <a:t>$100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R="635" algn="r">
                        <a:lnSpc>
                          <a:spcPts val="850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32-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Supply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Mail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Copay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75"/>
                        </a:lnSpc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Multiplier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X2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R="1270" algn="r">
                        <a:lnSpc>
                          <a:spcPts val="775"/>
                        </a:lnSpc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 Charge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Claim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790"/>
                        </a:lnSpc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(applies</a:t>
                      </a:r>
                      <a:r>
                        <a:rPr sz="9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9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coinsurance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cost-shares</a:t>
                      </a:r>
                      <a:r>
                        <a:rPr sz="9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is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40"/>
                        </a:lnSpc>
                      </a:pPr>
                      <a:r>
                        <a:rPr sz="900" spc="45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copay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multipliers)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609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16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673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16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6985">
                        <a:lnSpc>
                          <a:spcPts val="1005"/>
                        </a:lnSpc>
                      </a:pPr>
                      <a:r>
                        <a:rPr sz="1000" b="1" spc="65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latin typeface="Calibri"/>
                          <a:cs typeface="Calibri"/>
                        </a:rPr>
                        <a:t>(Specialty)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30%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30%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35%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35%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B0D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algn="r">
                        <a:lnSpc>
                          <a:spcPts val="855"/>
                        </a:lnSpc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32-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 Day</a:t>
                      </a:r>
                      <a:r>
                        <a:rPr sz="10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Supply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Mail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Copay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1050"/>
                        </a:lnSpc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Multiplier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65125" marR="27305">
                        <a:lnSpc>
                          <a:spcPct val="75100"/>
                        </a:lnSpc>
                        <a:spcBef>
                          <a:spcPts val="5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Applicable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Unavailable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32-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Day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Mail</a:t>
                      </a:r>
                      <a:r>
                        <a:rPr sz="10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Order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5125" marR="26670">
                        <a:lnSpc>
                          <a:spcPct val="75100"/>
                        </a:lnSpc>
                        <a:spcBef>
                          <a:spcPts val="5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Applicable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5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Unavailable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32-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Day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Mail</a:t>
                      </a:r>
                      <a:r>
                        <a:rPr sz="10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Order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54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R="1270" algn="r">
                        <a:lnSpc>
                          <a:spcPts val="775"/>
                        </a:lnSpc>
                      </a:pPr>
                      <a:r>
                        <a:rPr sz="1000" spc="2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 Charge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Claim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790"/>
                        </a:lnSpc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(applies</a:t>
                      </a:r>
                      <a:r>
                        <a:rPr sz="9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900" spc="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coinsurance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cost-shares</a:t>
                      </a:r>
                      <a:r>
                        <a:rPr sz="9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is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r">
                        <a:lnSpc>
                          <a:spcPts val="940"/>
                        </a:lnSpc>
                      </a:pPr>
                      <a:r>
                        <a:rPr sz="900" spc="45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copay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multipliers)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1F1F1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609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16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0673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000" spc="5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Applicable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16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1F1F1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22859" y="487680"/>
            <a:ext cx="7292340" cy="396240"/>
          </a:xfrm>
          <a:custGeom>
            <a:avLst/>
            <a:gdLst/>
            <a:ahLst/>
            <a:cxnLst/>
            <a:rect l="l" t="t" r="r" b="b"/>
            <a:pathLst>
              <a:path w="7292340" h="396240">
                <a:moveTo>
                  <a:pt x="7292340" y="0"/>
                </a:moveTo>
                <a:lnTo>
                  <a:pt x="0" y="0"/>
                </a:lnTo>
                <a:lnTo>
                  <a:pt x="0" y="396240"/>
                </a:lnTo>
                <a:lnTo>
                  <a:pt x="7292340" y="396240"/>
                </a:lnTo>
                <a:lnTo>
                  <a:pt x="729234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5340" y="1381747"/>
            <a:ext cx="1247393" cy="37110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8282" y="506983"/>
            <a:ext cx="71012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87870" algn="l"/>
              </a:tabLst>
            </a:pPr>
            <a:r>
              <a:rPr sz="2000" spc="195" dirty="0">
                <a:solidFill>
                  <a:srgbClr val="03172F"/>
                </a:solidFill>
                <a:latin typeface="Calibri"/>
                <a:cs typeface="Calibri"/>
              </a:rPr>
              <a:t>BCBSM</a:t>
            </a:r>
            <a:r>
              <a:rPr sz="2000" spc="-114" dirty="0">
                <a:solidFill>
                  <a:srgbClr val="03172F"/>
                </a:solidFill>
                <a:latin typeface="Calibri"/>
                <a:cs typeface="Calibri"/>
              </a:rPr>
              <a:t> </a:t>
            </a:r>
            <a:r>
              <a:rPr sz="2000" u="sng" spc="-285" dirty="0">
                <a:solidFill>
                  <a:srgbClr val="03172F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105" dirty="0">
                <a:solidFill>
                  <a:srgbClr val="03172F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Standalone</a:t>
            </a:r>
            <a:r>
              <a:rPr sz="2000" u="sng" spc="85" dirty="0">
                <a:solidFill>
                  <a:srgbClr val="03172F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65" dirty="0">
                <a:solidFill>
                  <a:srgbClr val="03172F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Prescription</a:t>
            </a:r>
            <a:r>
              <a:rPr sz="2000" u="sng" spc="135" dirty="0">
                <a:solidFill>
                  <a:srgbClr val="03172F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180" dirty="0">
                <a:solidFill>
                  <a:srgbClr val="03172F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Drug</a:t>
            </a:r>
            <a:r>
              <a:rPr sz="2000" u="sng" spc="70" dirty="0">
                <a:solidFill>
                  <a:srgbClr val="03172F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Plans</a:t>
            </a:r>
            <a:r>
              <a:rPr sz="2000" u="sng" dirty="0">
                <a:solidFill>
                  <a:srgbClr val="03172F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	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67959" y="1381747"/>
            <a:ext cx="1196593" cy="37110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906525"/>
            <a:ext cx="7315200" cy="18415"/>
          </a:xfrm>
          <a:custGeom>
            <a:avLst/>
            <a:gdLst/>
            <a:ahLst/>
            <a:cxnLst/>
            <a:rect l="l" t="t" r="r" b="b"/>
            <a:pathLst>
              <a:path w="7315200" h="18415">
                <a:moveTo>
                  <a:pt x="0" y="0"/>
                </a:moveTo>
                <a:lnTo>
                  <a:pt x="0" y="18288"/>
                </a:lnTo>
                <a:lnTo>
                  <a:pt x="7315200" y="18288"/>
                </a:lnTo>
                <a:lnTo>
                  <a:pt x="7315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1942" y="918591"/>
            <a:ext cx="6695440" cy="720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The</a:t>
            </a:r>
            <a:r>
              <a:rPr sz="1200" spc="6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Trust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offers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two</a:t>
            </a:r>
            <a:r>
              <a:rPr sz="1200" spc="1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prescription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drug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plans</a:t>
            </a:r>
            <a:r>
              <a:rPr sz="1200" spc="1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for</a:t>
            </a:r>
            <a:r>
              <a:rPr sz="1200" spc="9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participants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enrolling</a:t>
            </a:r>
            <a:r>
              <a:rPr sz="1200" spc="8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in</a:t>
            </a:r>
            <a:r>
              <a:rPr sz="1200" spc="114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1200" spc="1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Supplemental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Medical</a:t>
            </a:r>
            <a:r>
              <a:rPr sz="1200" spc="7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2248"/>
                </a:solidFill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  <a:p>
            <a:pPr marL="25400">
              <a:lnSpc>
                <a:spcPts val="1370"/>
              </a:lnSpc>
            </a:pP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or</a:t>
            </a:r>
            <a:r>
              <a:rPr sz="1200" spc="1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2248"/>
                </a:solidFill>
                <a:latin typeface="Calibri"/>
                <a:cs typeface="Calibri"/>
              </a:rPr>
              <a:t>enrolling</a:t>
            </a:r>
            <a:r>
              <a:rPr sz="1200" spc="-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in</a:t>
            </a:r>
            <a:r>
              <a:rPr sz="1200" spc="-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2248"/>
                </a:solidFill>
                <a:latin typeface="Calibri"/>
                <a:cs typeface="Calibri"/>
              </a:rPr>
              <a:t>a</a:t>
            </a:r>
            <a:r>
              <a:rPr sz="120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2248"/>
                </a:solidFill>
                <a:latin typeface="Calibri"/>
                <a:cs typeface="Calibri"/>
              </a:rPr>
              <a:t>Standalone</a:t>
            </a:r>
            <a:r>
              <a:rPr sz="1200" spc="-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Prescription</a:t>
            </a:r>
            <a:r>
              <a:rPr sz="1200" spc="-7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42248"/>
                </a:solidFill>
                <a:latin typeface="Calibri"/>
                <a:cs typeface="Calibri"/>
              </a:rPr>
              <a:t>Drug</a:t>
            </a:r>
            <a:r>
              <a:rPr sz="1200" spc="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2248"/>
                </a:solidFill>
                <a:latin typeface="Calibri"/>
                <a:cs typeface="Calibri"/>
              </a:rPr>
              <a:t>Plan.</a:t>
            </a:r>
            <a:endParaRPr sz="1200">
              <a:latin typeface="Calibri"/>
              <a:cs typeface="Calibri"/>
            </a:endParaRPr>
          </a:p>
          <a:p>
            <a:pPr marL="3166110">
              <a:lnSpc>
                <a:spcPct val="100000"/>
              </a:lnSpc>
              <a:spcBef>
                <a:spcPts val="1220"/>
              </a:spcBef>
              <a:tabLst>
                <a:tab pos="5080000" algn="l"/>
              </a:tabLst>
            </a:pPr>
            <a:r>
              <a:rPr sz="1250" b="1" spc="145" dirty="0">
                <a:solidFill>
                  <a:srgbClr val="042E60"/>
                </a:solidFill>
                <a:latin typeface="Calibri"/>
                <a:cs typeface="Calibri"/>
              </a:rPr>
              <a:t>High</a:t>
            </a:r>
            <a:r>
              <a:rPr sz="1250" b="1" spc="3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50" b="1" spc="170" dirty="0">
                <a:solidFill>
                  <a:srgbClr val="042E60"/>
                </a:solidFill>
                <a:latin typeface="Calibri"/>
                <a:cs typeface="Calibri"/>
              </a:rPr>
              <a:t>RX</a:t>
            </a:r>
            <a:r>
              <a:rPr sz="1250" b="1" spc="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042E60"/>
                </a:solidFill>
                <a:latin typeface="Calibri"/>
                <a:cs typeface="Calibri"/>
              </a:rPr>
              <a:t>Plan</a:t>
            </a:r>
            <a:r>
              <a:rPr sz="1250" b="1" dirty="0">
                <a:solidFill>
                  <a:srgbClr val="042E60"/>
                </a:solidFill>
                <a:latin typeface="Calibri"/>
                <a:cs typeface="Calibri"/>
              </a:rPr>
              <a:t>	</a:t>
            </a:r>
            <a:r>
              <a:rPr sz="1250" b="1" spc="135" dirty="0">
                <a:solidFill>
                  <a:srgbClr val="042E60"/>
                </a:solidFill>
                <a:latin typeface="Calibri"/>
                <a:cs typeface="Calibri"/>
              </a:rPr>
              <a:t>Low</a:t>
            </a:r>
            <a:r>
              <a:rPr sz="1250" b="1" spc="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50" b="1" spc="170" dirty="0">
                <a:solidFill>
                  <a:srgbClr val="042E60"/>
                </a:solidFill>
                <a:latin typeface="Calibri"/>
                <a:cs typeface="Calibri"/>
              </a:rPr>
              <a:t>RX</a:t>
            </a:r>
            <a:r>
              <a:rPr sz="1250" b="1" spc="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042E60"/>
                </a:solidFill>
                <a:latin typeface="Calibri"/>
                <a:cs typeface="Calibri"/>
              </a:rPr>
              <a:t>Plan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2940" y="269240"/>
            <a:ext cx="1257300" cy="58165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971039"/>
            <a:ext cx="7315200" cy="472440"/>
          </a:xfrm>
          <a:custGeom>
            <a:avLst/>
            <a:gdLst/>
            <a:ahLst/>
            <a:cxnLst/>
            <a:rect l="l" t="t" r="r" b="b"/>
            <a:pathLst>
              <a:path w="7315200" h="472439">
                <a:moveTo>
                  <a:pt x="7315200" y="0"/>
                </a:moveTo>
                <a:lnTo>
                  <a:pt x="0" y="0"/>
                </a:lnTo>
                <a:lnTo>
                  <a:pt x="0" y="472440"/>
                </a:lnTo>
                <a:lnTo>
                  <a:pt x="7315200" y="472440"/>
                </a:lnTo>
                <a:lnTo>
                  <a:pt x="7315200" y="0"/>
                </a:lnTo>
                <a:close/>
              </a:path>
            </a:pathLst>
          </a:custGeom>
          <a:solidFill>
            <a:srgbClr val="B0D2F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30200" y="2809227"/>
            <a:ext cx="6774815" cy="678815"/>
            <a:chOff x="330200" y="2809227"/>
            <a:chExt cx="6774815" cy="678815"/>
          </a:xfrm>
        </p:grpSpPr>
        <p:sp>
          <p:nvSpPr>
            <p:cNvPr id="5" name="object 5"/>
            <p:cNvSpPr/>
            <p:nvPr/>
          </p:nvSpPr>
          <p:spPr>
            <a:xfrm>
              <a:off x="2507614" y="3191129"/>
              <a:ext cx="901700" cy="185420"/>
            </a:xfrm>
            <a:custGeom>
              <a:avLst/>
              <a:gdLst/>
              <a:ahLst/>
              <a:cxnLst/>
              <a:rect l="l" t="t" r="r" b="b"/>
              <a:pathLst>
                <a:path w="901700" h="185420">
                  <a:moveTo>
                    <a:pt x="901700" y="0"/>
                  </a:moveTo>
                  <a:lnTo>
                    <a:pt x="0" y="0"/>
                  </a:lnTo>
                  <a:lnTo>
                    <a:pt x="0" y="185420"/>
                  </a:lnTo>
                  <a:lnTo>
                    <a:pt x="901700" y="185420"/>
                  </a:lnTo>
                  <a:lnTo>
                    <a:pt x="9017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3420" y="2809227"/>
              <a:ext cx="3487674" cy="3482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200" y="2974327"/>
              <a:ext cx="2436114" cy="3482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8900" y="2974327"/>
              <a:ext cx="4475734" cy="3482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200" y="3139427"/>
              <a:ext cx="2202434" cy="348246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14388" y="5268150"/>
            <a:ext cx="2354580" cy="1017905"/>
            <a:chOff x="314388" y="5268150"/>
            <a:chExt cx="2354580" cy="1017905"/>
          </a:xfrm>
        </p:grpSpPr>
        <p:sp>
          <p:nvSpPr>
            <p:cNvPr id="11" name="object 11"/>
            <p:cNvSpPr/>
            <p:nvPr/>
          </p:nvSpPr>
          <p:spPr>
            <a:xfrm>
              <a:off x="314388" y="5268150"/>
              <a:ext cx="2354580" cy="1017905"/>
            </a:xfrm>
            <a:custGeom>
              <a:avLst/>
              <a:gdLst/>
              <a:ahLst/>
              <a:cxnLst/>
              <a:rect l="l" t="t" r="r" b="b"/>
              <a:pathLst>
                <a:path w="2354580" h="1017904">
                  <a:moveTo>
                    <a:pt x="2354580" y="0"/>
                  </a:moveTo>
                  <a:lnTo>
                    <a:pt x="0" y="0"/>
                  </a:lnTo>
                  <a:lnTo>
                    <a:pt x="0" y="1017841"/>
                  </a:lnTo>
                  <a:lnTo>
                    <a:pt x="2354580" y="1017841"/>
                  </a:lnTo>
                  <a:lnTo>
                    <a:pt x="2354580" y="0"/>
                  </a:lnTo>
                  <a:close/>
                </a:path>
              </a:pathLst>
            </a:custGeom>
            <a:solidFill>
              <a:srgbClr val="167AF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5119" y="5397500"/>
              <a:ext cx="874013" cy="312674"/>
            </a:xfrm>
            <a:prstGeom prst="rect">
              <a:avLst/>
            </a:prstGeom>
          </p:spPr>
        </p:pic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14388" y="4913884"/>
          <a:ext cx="6653530" cy="3724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5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8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345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4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683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0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b="1" spc="14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r>
                        <a:rPr sz="1400" b="1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10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400" b="1" spc="1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1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556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b="1" spc="1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r>
                        <a:rPr sz="1400" b="1" spc="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10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400" b="1" spc="3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1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556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72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105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050" b="1" spc="9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b="1" spc="1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9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050" spc="7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050" spc="3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4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167AF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3189" algn="ctr">
                        <a:lnSpc>
                          <a:spcPct val="100000"/>
                        </a:lnSpc>
                      </a:pPr>
                      <a:r>
                        <a:rPr sz="1000" b="1" spc="1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52095" marR="126364" indent="5715" algn="ctr">
                        <a:lnSpc>
                          <a:spcPct val="75100"/>
                        </a:lnSpc>
                        <a:spcBef>
                          <a:spcPts val="900"/>
                        </a:spcBef>
                      </a:pPr>
                      <a:r>
                        <a:rPr sz="1000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r>
                        <a:rPr sz="1000" spc="3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3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00" spc="-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spc="9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$150</a:t>
                      </a:r>
                      <a:r>
                        <a:rPr sz="1000" spc="7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8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00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per </a:t>
                      </a: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00" spc="-1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1000" b="1" spc="9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$0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33985" marR="92710" indent="-3175" algn="ctr">
                        <a:lnSpc>
                          <a:spcPct val="75100"/>
                        </a:lnSpc>
                        <a:spcBef>
                          <a:spcPts val="900"/>
                        </a:spcBef>
                      </a:pPr>
                      <a:r>
                        <a:rPr sz="100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r>
                        <a:rPr sz="1000" spc="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3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0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00" spc="-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spc="9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$150</a:t>
                      </a:r>
                      <a:r>
                        <a:rPr sz="1000" spc="7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8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00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per </a:t>
                      </a: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00" spc="-1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spc="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1193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7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r>
                        <a:rPr sz="1000" spc="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7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r>
                        <a:rPr sz="1000" spc="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spc="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193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1193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64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000" b="1" spc="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192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100330">
                        <a:lnSpc>
                          <a:spcPts val="1050"/>
                        </a:lnSpc>
                        <a:spcBef>
                          <a:spcPts val="440"/>
                        </a:spcBef>
                      </a:pPr>
                      <a:r>
                        <a:rPr sz="1000" b="1" spc="7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b="1" spc="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00" b="1" spc="3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1,</a:t>
                      </a:r>
                      <a:r>
                        <a:rPr sz="1000" b="1" spc="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00330">
                        <a:lnSpc>
                          <a:spcPts val="1050"/>
                        </a:lnSpc>
                      </a:pPr>
                      <a:r>
                        <a:rPr sz="1000" b="1" spc="9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b="1" spc="1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1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5880" marB="0"/>
                </a:tc>
                <a:tc>
                  <a:txBody>
                    <a:bodyPr/>
                    <a:lstStyle/>
                    <a:p>
                      <a:pPr marL="12192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000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$3,000</a:t>
                      </a:r>
                      <a:r>
                        <a:rPr sz="1000" spc="-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4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030" marB="0"/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000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$3,000</a:t>
                      </a:r>
                      <a:r>
                        <a:rPr sz="1000" spc="-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4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03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Lifetime</a:t>
                      </a:r>
                      <a:r>
                        <a:rPr sz="1000" b="1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00" b="1" spc="4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b="1" spc="3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00" b="1" spc="5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0014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N/A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N/A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00" b="1" spc="2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3:</a:t>
                      </a:r>
                      <a:r>
                        <a:rPr sz="1000" b="1" spc="31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Major</a:t>
                      </a:r>
                      <a:r>
                        <a:rPr sz="1000" b="1" spc="2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Restorative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11938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35%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35%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8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00" b="1" spc="2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4:</a:t>
                      </a:r>
                      <a:r>
                        <a:rPr sz="1000" b="1" spc="30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0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Orthodontia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0014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4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N/A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55" dirty="0">
                          <a:solidFill>
                            <a:srgbClr val="042248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393382" y="8668384"/>
            <a:ext cx="2507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C52223"/>
                </a:solidFill>
                <a:latin typeface="Calibri"/>
                <a:cs typeface="Calibri"/>
              </a:rPr>
              <a:t>See</a:t>
            </a:r>
            <a:r>
              <a:rPr sz="1200" b="1" spc="10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enrollment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form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</a:t>
            </a:r>
            <a:r>
              <a:rPr sz="1200" b="1" spc="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all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plan</a:t>
            </a:r>
            <a:r>
              <a:rPr sz="1200" b="1" spc="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52223"/>
                </a:solidFill>
                <a:latin typeface="Calibri"/>
                <a:cs typeface="Calibri"/>
              </a:rPr>
              <a:t>rates.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6697" y="640313"/>
            <a:ext cx="6720205" cy="420306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z="1400" b="1" spc="190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400" b="1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1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400" b="1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8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400" b="1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8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endParaRPr sz="1400">
              <a:latin typeface="Calibri"/>
              <a:cs typeface="Calibri"/>
            </a:endParaRPr>
          </a:p>
          <a:p>
            <a:pPr marL="87630" marR="96520" indent="-12700">
              <a:lnSpc>
                <a:spcPts val="1300"/>
              </a:lnSpc>
              <a:spcBef>
                <a:spcPts val="890"/>
              </a:spcBef>
            </a:pP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DSRA-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BT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offers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Blue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Cross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Blue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Shield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Michigan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(BCBSM).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If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would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like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enroll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vision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change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current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elections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please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contact</a:t>
            </a:r>
            <a:r>
              <a:rPr sz="12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Benistar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Retiree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Call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Center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at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(888)588-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6682</a:t>
            </a:r>
            <a:r>
              <a:rPr sz="12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or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access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DSRA-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BT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enrollment</a:t>
            </a:r>
            <a:r>
              <a:rPr sz="12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form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DSRA-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BT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website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complete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new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enrollment form.</a:t>
            </a:r>
            <a:r>
              <a:rPr sz="1200" spc="3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  <a:hlinkClick r:id="rId8"/>
              </a:rPr>
              <a:t>www.dsrabenefittrust.net.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Calibri"/>
              <a:cs typeface="Calibri"/>
            </a:endParaRPr>
          </a:p>
          <a:p>
            <a:pPr marL="183515">
              <a:lnSpc>
                <a:spcPct val="100000"/>
              </a:lnSpc>
            </a:pPr>
            <a:r>
              <a:rPr sz="1400" b="1" dirty="0">
                <a:solidFill>
                  <a:srgbClr val="053C7D"/>
                </a:solidFill>
                <a:latin typeface="Corbel"/>
                <a:cs typeface="Corbel"/>
              </a:rPr>
              <a:t>Understanding</a:t>
            </a:r>
            <a:r>
              <a:rPr sz="1400" b="1" spc="-6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dirty="0">
                <a:solidFill>
                  <a:srgbClr val="053C7D"/>
                </a:solidFill>
                <a:latin typeface="Corbel"/>
                <a:cs typeface="Corbel"/>
              </a:rPr>
              <a:t>the</a:t>
            </a:r>
            <a:r>
              <a:rPr sz="1400" b="1" spc="-114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dirty="0">
                <a:solidFill>
                  <a:srgbClr val="053C7D"/>
                </a:solidFill>
                <a:latin typeface="Corbel"/>
                <a:cs typeface="Corbel"/>
              </a:rPr>
              <a:t>TWO</a:t>
            </a:r>
            <a:r>
              <a:rPr sz="1400" b="1" spc="-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dirty="0">
                <a:solidFill>
                  <a:srgbClr val="053C7D"/>
                </a:solidFill>
                <a:latin typeface="Corbel"/>
                <a:cs typeface="Corbel"/>
              </a:rPr>
              <a:t>BCBSM</a:t>
            </a:r>
            <a:r>
              <a:rPr sz="1400" b="1" spc="-2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dirty="0">
                <a:solidFill>
                  <a:srgbClr val="053C7D"/>
                </a:solidFill>
                <a:latin typeface="Corbel"/>
                <a:cs typeface="Corbel"/>
              </a:rPr>
              <a:t>Dental</a:t>
            </a:r>
            <a:r>
              <a:rPr sz="1400" b="1" spc="-4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spc="-10" dirty="0">
                <a:solidFill>
                  <a:srgbClr val="053C7D"/>
                </a:solidFill>
                <a:latin typeface="Corbel"/>
                <a:cs typeface="Corbel"/>
              </a:rPr>
              <a:t>Plans</a:t>
            </a:r>
            <a:endParaRPr sz="14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400">
              <a:latin typeface="Corbel"/>
              <a:cs typeface="Corbel"/>
            </a:endParaRPr>
          </a:p>
          <a:p>
            <a:pPr marL="183515" marR="5080">
              <a:lnSpc>
                <a:spcPct val="90300"/>
              </a:lnSpc>
            </a:pP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provides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wide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variety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covered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services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053C7D"/>
                </a:solidFill>
                <a:latin typeface="Calibri"/>
                <a:cs typeface="Calibri"/>
              </a:rPr>
              <a:t>–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either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covered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full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or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partially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by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plan.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will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continue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choice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enroll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and/or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which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requires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application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completed.</a:t>
            </a:r>
            <a:r>
              <a:rPr sz="1200" spc="409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Considering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relatively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small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cost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difference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between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High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Low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Pans,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may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want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consider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High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which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includes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substantially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more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-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80%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vs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50%,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Onlays,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Crowns,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Veneers,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Inlays-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permanent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teeth,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even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though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need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them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may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anticipated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this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time.</a:t>
            </a:r>
            <a:endParaRPr sz="1200">
              <a:latin typeface="Calibri"/>
              <a:cs typeface="Calibri"/>
            </a:endParaRPr>
          </a:p>
          <a:p>
            <a:pPr marL="183515" marR="34925">
              <a:lnSpc>
                <a:spcPts val="1300"/>
              </a:lnSpc>
              <a:spcBef>
                <a:spcPts val="20"/>
              </a:spcBef>
            </a:pP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table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below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provides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overview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benefit.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specific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details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about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the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plan,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please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refer</a:t>
            </a:r>
            <a:r>
              <a:rPr sz="1200" spc="1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Benefits-at-a-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Glance</a:t>
            </a:r>
            <a:r>
              <a:rPr sz="1200" spc="1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summary</a:t>
            </a:r>
            <a:r>
              <a:rPr sz="1200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r>
              <a:rPr sz="1200" spc="1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2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website</a:t>
            </a:r>
            <a:r>
              <a:rPr sz="1200" spc="1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at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  <a:hlinkClick r:id="rId8"/>
              </a:rPr>
              <a:t>www.dsrabenefittrust.net.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200">
              <a:latin typeface="Calibri"/>
              <a:cs typeface="Calibri"/>
            </a:endParaRPr>
          </a:p>
          <a:p>
            <a:pPr marL="159385">
              <a:lnSpc>
                <a:spcPts val="1490"/>
              </a:lnSpc>
            </a:pPr>
            <a:r>
              <a:rPr sz="1400" b="1" spc="180" dirty="0">
                <a:solidFill>
                  <a:srgbClr val="042248"/>
                </a:solidFill>
                <a:latin typeface="Calibri"/>
                <a:cs typeface="Calibri"/>
              </a:rPr>
              <a:t>$0</a:t>
            </a:r>
            <a:r>
              <a:rPr sz="1400" b="1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114" dirty="0">
                <a:solidFill>
                  <a:srgbClr val="042248"/>
                </a:solidFill>
                <a:latin typeface="Calibri"/>
                <a:cs typeface="Calibri"/>
              </a:rPr>
              <a:t>Deductible</a:t>
            </a:r>
            <a:r>
              <a:rPr sz="1400" b="1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75" dirty="0">
                <a:solidFill>
                  <a:srgbClr val="042248"/>
                </a:solidFill>
                <a:latin typeface="Calibri"/>
                <a:cs typeface="Calibri"/>
              </a:rPr>
              <a:t>for</a:t>
            </a:r>
            <a:r>
              <a:rPr sz="1400" b="1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114" dirty="0">
                <a:solidFill>
                  <a:srgbClr val="042248"/>
                </a:solidFill>
                <a:latin typeface="Calibri"/>
                <a:cs typeface="Calibri"/>
              </a:rPr>
              <a:t>Class</a:t>
            </a:r>
            <a:r>
              <a:rPr sz="1400" b="1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185" dirty="0">
                <a:solidFill>
                  <a:srgbClr val="042248"/>
                </a:solidFill>
                <a:latin typeface="Calibri"/>
                <a:cs typeface="Calibri"/>
              </a:rPr>
              <a:t>1</a:t>
            </a:r>
            <a:r>
              <a:rPr sz="1400" b="1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95" dirty="0">
                <a:solidFill>
                  <a:srgbClr val="042248"/>
                </a:solidFill>
                <a:latin typeface="Calibri"/>
                <a:cs typeface="Calibri"/>
              </a:rPr>
              <a:t>Services</a:t>
            </a:r>
            <a:endParaRPr sz="1400">
              <a:latin typeface="Calibri"/>
              <a:cs typeface="Calibri"/>
            </a:endParaRPr>
          </a:p>
          <a:p>
            <a:pPr marL="159385">
              <a:lnSpc>
                <a:spcPts val="1490"/>
              </a:lnSpc>
            </a:pPr>
            <a:r>
              <a:rPr sz="1400" b="1" spc="180" dirty="0">
                <a:solidFill>
                  <a:srgbClr val="042248"/>
                </a:solidFill>
                <a:latin typeface="Calibri"/>
                <a:cs typeface="Calibri"/>
              </a:rPr>
              <a:t>$50</a:t>
            </a:r>
            <a:r>
              <a:rPr sz="1400" b="1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114" dirty="0">
                <a:solidFill>
                  <a:srgbClr val="042248"/>
                </a:solidFill>
                <a:latin typeface="Calibri"/>
                <a:cs typeface="Calibri"/>
              </a:rPr>
              <a:t>Deductible</a:t>
            </a:r>
            <a:r>
              <a:rPr sz="1400" b="1" spc="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75" dirty="0">
                <a:solidFill>
                  <a:srgbClr val="042248"/>
                </a:solidFill>
                <a:latin typeface="Calibri"/>
                <a:cs typeface="Calibri"/>
              </a:rPr>
              <a:t>for</a:t>
            </a:r>
            <a:r>
              <a:rPr sz="1400" b="1" spc="5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114" dirty="0">
                <a:solidFill>
                  <a:srgbClr val="042248"/>
                </a:solidFill>
                <a:latin typeface="Calibri"/>
                <a:cs typeface="Calibri"/>
              </a:rPr>
              <a:t>Class</a:t>
            </a:r>
            <a:r>
              <a:rPr sz="1400" b="1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185" dirty="0">
                <a:solidFill>
                  <a:srgbClr val="042248"/>
                </a:solidFill>
                <a:latin typeface="Calibri"/>
                <a:cs typeface="Calibri"/>
              </a:rPr>
              <a:t>2</a:t>
            </a:r>
            <a:r>
              <a:rPr sz="1400" b="1" spc="2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120" dirty="0">
                <a:solidFill>
                  <a:srgbClr val="042248"/>
                </a:solidFill>
                <a:latin typeface="Calibri"/>
                <a:cs typeface="Calibri"/>
              </a:rPr>
              <a:t>and</a:t>
            </a:r>
            <a:r>
              <a:rPr sz="1400" b="1" spc="4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185" dirty="0">
                <a:solidFill>
                  <a:srgbClr val="042248"/>
                </a:solidFill>
                <a:latin typeface="Calibri"/>
                <a:cs typeface="Calibri"/>
              </a:rPr>
              <a:t>3</a:t>
            </a:r>
            <a:r>
              <a:rPr sz="1400" b="1" spc="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400" b="1" spc="95" dirty="0">
                <a:solidFill>
                  <a:srgbClr val="042248"/>
                </a:solidFill>
                <a:latin typeface="Calibri"/>
                <a:cs typeface="Calibri"/>
              </a:rPr>
              <a:t>Services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31534" y="9568180"/>
            <a:ext cx="125730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25" dirty="0">
                <a:solidFill>
                  <a:srgbClr val="031328"/>
                </a:solidFill>
                <a:latin typeface="Corbel"/>
                <a:cs typeface="Corbel"/>
              </a:rPr>
              <a:t>15</a:t>
            </a:r>
            <a:endParaRPr sz="85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22656" y="2001773"/>
          <a:ext cx="6689089" cy="280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84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4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035"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person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1465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$3,000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18452" y="9110344"/>
            <a:ext cx="51822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60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0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rates</a:t>
            </a:r>
            <a:r>
              <a:rPr sz="10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0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053C7D"/>
                </a:solidFill>
                <a:latin typeface="Calibri"/>
                <a:cs typeface="Calibri"/>
              </a:rPr>
              <a:t>plans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0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listed</a:t>
            </a:r>
            <a:r>
              <a:rPr sz="10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0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053C7D"/>
                </a:solidFill>
                <a:latin typeface="Calibri"/>
                <a:cs typeface="Calibri"/>
              </a:rPr>
              <a:t>Enrollment</a:t>
            </a:r>
            <a:r>
              <a:rPr sz="10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053C7D"/>
                </a:solidFill>
                <a:latin typeface="Calibri"/>
                <a:cs typeface="Calibri"/>
              </a:rPr>
              <a:t>Form</a:t>
            </a:r>
            <a:r>
              <a:rPr sz="10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053C7D"/>
                </a:solidFill>
                <a:latin typeface="Calibri"/>
                <a:cs typeface="Calibri"/>
              </a:rPr>
              <a:t>available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10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053C7D"/>
                </a:solidFill>
                <a:latin typeface="Calibri"/>
                <a:cs typeface="Calibri"/>
              </a:rPr>
              <a:t>back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0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053C7D"/>
                </a:solidFill>
                <a:latin typeface="Calibri"/>
                <a:cs typeface="Calibri"/>
              </a:rPr>
              <a:t>brochure.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3640" y="269240"/>
            <a:ext cx="736600" cy="33527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1727200"/>
            <a:ext cx="7307580" cy="231140"/>
          </a:xfrm>
          <a:custGeom>
            <a:avLst/>
            <a:gdLst/>
            <a:ahLst/>
            <a:cxnLst/>
            <a:rect l="l" t="t" r="r" b="b"/>
            <a:pathLst>
              <a:path w="7307580" h="231139">
                <a:moveTo>
                  <a:pt x="7307580" y="0"/>
                </a:moveTo>
                <a:lnTo>
                  <a:pt x="0" y="0"/>
                </a:lnTo>
                <a:lnTo>
                  <a:pt x="0" y="231140"/>
                </a:lnTo>
                <a:lnTo>
                  <a:pt x="7307580" y="231140"/>
                </a:lnTo>
                <a:lnTo>
                  <a:pt x="7307580" y="0"/>
                </a:lnTo>
                <a:close/>
              </a:path>
            </a:pathLst>
          </a:custGeom>
          <a:solidFill>
            <a:srgbClr val="B0D2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9077" y="266065"/>
            <a:ext cx="6868159" cy="1713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90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400" b="1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0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400" b="1" spc="1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53C7D"/>
                </a:solidFill>
                <a:latin typeface="Calibri"/>
                <a:cs typeface="Calibri"/>
              </a:rPr>
              <a:t>–</a:t>
            </a:r>
            <a:r>
              <a:rPr sz="1400" b="1" spc="1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90" dirty="0">
                <a:solidFill>
                  <a:srgbClr val="053C7D"/>
                </a:solidFill>
                <a:latin typeface="Calibri"/>
                <a:cs typeface="Calibri"/>
              </a:rPr>
              <a:t>HIGH</a:t>
            </a:r>
            <a:r>
              <a:rPr sz="1400" b="1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0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400" b="1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70" dirty="0">
                <a:solidFill>
                  <a:srgbClr val="053C7D"/>
                </a:solidFill>
                <a:latin typeface="Calibri"/>
                <a:cs typeface="Calibri"/>
              </a:rPr>
              <a:t>VS</a:t>
            </a:r>
            <a:r>
              <a:rPr sz="1400" b="1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204" dirty="0">
                <a:solidFill>
                  <a:srgbClr val="053C7D"/>
                </a:solidFill>
                <a:latin typeface="Calibri"/>
                <a:cs typeface="Calibri"/>
              </a:rPr>
              <a:t>LOW</a:t>
            </a:r>
            <a:r>
              <a:rPr sz="1400" b="1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8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endParaRPr sz="1400" dirty="0">
              <a:latin typeface="Calibri"/>
              <a:cs typeface="Calibri"/>
            </a:endParaRPr>
          </a:p>
          <a:p>
            <a:pPr marL="87630" marR="5080" indent="-12700">
              <a:lnSpc>
                <a:spcPts val="1300"/>
              </a:lnSpc>
              <a:spcBef>
                <a:spcPts val="1135"/>
              </a:spcBef>
            </a:pP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Trust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offers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Blue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Cross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Blue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Shield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Michigan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(BCBSM).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will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continue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have the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choice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to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enroll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High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Low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and/or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which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requires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application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completed.</a:t>
            </a:r>
            <a:endParaRPr sz="1200" dirty="0">
              <a:latin typeface="Calibri"/>
              <a:cs typeface="Calibri"/>
            </a:endParaRPr>
          </a:p>
          <a:p>
            <a:pPr marL="87630" marR="26034" indent="-12700">
              <a:lnSpc>
                <a:spcPct val="90400"/>
              </a:lnSpc>
              <a:spcBef>
                <a:spcPts val="75"/>
              </a:spcBef>
            </a:pP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table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below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provides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an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overview of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plans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benefits.</a:t>
            </a:r>
            <a:r>
              <a:rPr sz="1200" spc="-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specific</a:t>
            </a:r>
            <a:r>
              <a:rPr sz="12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details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about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plans,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please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refer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Benefits-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at-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a-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Glance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summary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website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at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  <a:hlinkClick r:id="rId3"/>
              </a:rPr>
              <a:t>www.DSRABenefitTrust.net</a:t>
            </a:r>
            <a:endParaRPr sz="1200" dirty="0">
              <a:latin typeface="Calibri"/>
              <a:cs typeface="Calibri"/>
            </a:endParaRPr>
          </a:p>
          <a:p>
            <a:pPr marL="183515">
              <a:lnSpc>
                <a:spcPct val="100000"/>
              </a:lnSpc>
              <a:spcBef>
                <a:spcPts val="430"/>
              </a:spcBef>
            </a:pPr>
            <a:r>
              <a:rPr sz="1800" b="1" dirty="0">
                <a:solidFill>
                  <a:srgbClr val="053C7D"/>
                </a:solidFill>
                <a:latin typeface="Corbel"/>
                <a:cs typeface="Corbel"/>
              </a:rPr>
              <a:t>Low</a:t>
            </a:r>
            <a:r>
              <a:rPr sz="1800" b="1" spc="-20" dirty="0">
                <a:solidFill>
                  <a:srgbClr val="053C7D"/>
                </a:solidFill>
                <a:latin typeface="Corbel"/>
                <a:cs typeface="Corbel"/>
              </a:rPr>
              <a:t> Plan</a:t>
            </a:r>
            <a:endParaRPr sz="1800" b="1" dirty="0">
              <a:latin typeface="Corbel"/>
              <a:cs typeface="Corbe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14460" y="2305219"/>
          <a:ext cx="6686550" cy="40989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17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9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454">
                <a:tc gridSpan="2">
                  <a:txBody>
                    <a:bodyPr/>
                    <a:lstStyle/>
                    <a:p>
                      <a:pPr marL="106045">
                        <a:lnSpc>
                          <a:spcPts val="1230"/>
                        </a:lnSpc>
                      </a:pPr>
                      <a:r>
                        <a:rPr sz="1050" b="1" u="sng" spc="9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b="1" u="sng" spc="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14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1</a:t>
                      </a:r>
                      <a:r>
                        <a:rPr sz="1050" b="1" u="sng" spc="2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7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95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6045" marR="722630">
                        <a:lnSpc>
                          <a:spcPct val="75000"/>
                        </a:lnSpc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Includes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to:</a:t>
                      </a:r>
                      <a:r>
                        <a:rPr sz="1000" spc="3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Oral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Exams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Bitewing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X-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rays</a:t>
                      </a:r>
                      <a:r>
                        <a:rPr sz="1000" spc="4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Full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Mouth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X-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Rays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prophylaxis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(Teeth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Cleaning) Fluoride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Under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19y/o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r>
                        <a:rPr sz="1000" spc="25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0%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42875" algn="ctr">
                        <a:lnSpc>
                          <a:spcPct val="75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*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charges. </a:t>
                      </a:r>
                      <a:r>
                        <a:rPr sz="1000" spc="-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no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event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00" spc="1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than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percentile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prevailing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fee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data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particular</a:t>
                      </a:r>
                      <a:r>
                        <a:rPr sz="1000" spc="5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geographic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54">
                <a:tc gridSpan="2"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b="1" u="sng" spc="9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b="1" u="sng" spc="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14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2</a:t>
                      </a:r>
                      <a:r>
                        <a:rPr sz="1050" b="1" u="sng" spc="3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7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77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ts val="1050"/>
                        </a:lnSpc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Includes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00330" marR="714375">
                        <a:lnSpc>
                          <a:spcPct val="75000"/>
                        </a:lnSpc>
                        <a:spcBef>
                          <a:spcPts val="15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Fillings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(for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permanent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teeth)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Root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Canal</a:t>
                      </a:r>
                      <a:r>
                        <a:rPr sz="1000" spc="2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Oral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Surgery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00330">
                        <a:lnSpc>
                          <a:spcPts val="900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anesthesia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IV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sedation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Bef>
                          <a:spcPts val="8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 maximum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813435" marR="806450" algn="ctr">
                        <a:lnSpc>
                          <a:spcPct val="75000"/>
                        </a:lnSpc>
                        <a:spcBef>
                          <a:spcPts val="15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$150 per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year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1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7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8435" marR="161290" algn="ctr">
                        <a:lnSpc>
                          <a:spcPct val="75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*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charges.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event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than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percentile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prevailing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fee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data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particular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geographic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25">
                <a:tc gridSpan="2"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u="sng" spc="9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b="1" u="sng" spc="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14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3</a:t>
                      </a:r>
                      <a:r>
                        <a:rPr sz="1050" b="1" u="sng" spc="3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7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 rowSpan="2">
                  <a:txBody>
                    <a:bodyPr/>
                    <a:lstStyle/>
                    <a:p>
                      <a:pPr marL="100330">
                        <a:lnSpc>
                          <a:spcPts val="1050"/>
                        </a:lnSpc>
                        <a:spcBef>
                          <a:spcPts val="234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Includes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00330" marR="1296670">
                        <a:lnSpc>
                          <a:spcPct val="75100"/>
                        </a:lnSpc>
                        <a:spcBef>
                          <a:spcPts val="145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Dentures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(complete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partial)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Occlusal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biteguards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Endosteal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Implants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00330" marR="326390">
                        <a:lnSpc>
                          <a:spcPct val="75000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Onlays,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crowns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veneer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fillings-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permanent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teeth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12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older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00330">
                        <a:lnSpc>
                          <a:spcPts val="900"/>
                        </a:lnSpc>
                      </a:pP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Bridge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Installations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r>
                        <a:rPr sz="1000" spc="2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00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96520" algn="ctr">
                        <a:lnSpc>
                          <a:spcPct val="75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*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charges.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no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event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00" spc="4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be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than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percentile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prevailing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fee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data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particular</a:t>
                      </a:r>
                      <a:r>
                        <a:rPr sz="1000" spc="5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409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geographic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985">
                <a:tc gridSpan="2"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50" b="1" u="sng" spc="9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b="1" u="sng" spc="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14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4</a:t>
                      </a:r>
                      <a:r>
                        <a:rPr sz="1050" b="1" u="sng" spc="3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7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133350" marR="487045" indent="-33020">
                        <a:lnSpc>
                          <a:spcPct val="75000"/>
                        </a:lnSpc>
                        <a:spcBef>
                          <a:spcPts val="385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Orthodontic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dependents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under 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age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314388" y="5862320"/>
            <a:ext cx="6686550" cy="0"/>
          </a:xfrm>
          <a:custGeom>
            <a:avLst/>
            <a:gdLst/>
            <a:ahLst/>
            <a:cxnLst/>
            <a:rect l="l" t="t" r="r" b="b"/>
            <a:pathLst>
              <a:path w="6686550">
                <a:moveTo>
                  <a:pt x="0" y="0"/>
                </a:moveTo>
                <a:lnTo>
                  <a:pt x="6686486" y="0"/>
                </a:lnTo>
              </a:path>
            </a:pathLst>
          </a:custGeom>
          <a:ln w="12700">
            <a:solidFill>
              <a:srgbClr val="167AF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2740" y="6422771"/>
            <a:ext cx="2507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C52223"/>
                </a:solidFill>
                <a:latin typeface="Calibri"/>
                <a:cs typeface="Calibri"/>
              </a:rPr>
              <a:t>See</a:t>
            </a:r>
            <a:r>
              <a:rPr sz="1200" b="1" spc="10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enrollment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form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</a:t>
            </a:r>
            <a:r>
              <a:rPr sz="1200" b="1" spc="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all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plan</a:t>
            </a:r>
            <a:r>
              <a:rPr sz="1200" b="1" spc="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52223"/>
                </a:solidFill>
                <a:latin typeface="Calibri"/>
                <a:cs typeface="Calibri"/>
              </a:rPr>
              <a:t>rates.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22649" y="1003300"/>
          <a:ext cx="6689089" cy="27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2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6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person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275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$3,000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3640" y="269240"/>
            <a:ext cx="736600" cy="33527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767080"/>
            <a:ext cx="7307580" cy="231140"/>
          </a:xfrm>
          <a:custGeom>
            <a:avLst/>
            <a:gdLst/>
            <a:ahLst/>
            <a:cxnLst/>
            <a:rect l="l" t="t" r="r" b="b"/>
            <a:pathLst>
              <a:path w="7307580" h="231140">
                <a:moveTo>
                  <a:pt x="7307580" y="0"/>
                </a:moveTo>
                <a:lnTo>
                  <a:pt x="0" y="0"/>
                </a:lnTo>
                <a:lnTo>
                  <a:pt x="0" y="231140"/>
                </a:lnTo>
                <a:lnTo>
                  <a:pt x="7307580" y="231140"/>
                </a:lnTo>
                <a:lnTo>
                  <a:pt x="7307580" y="0"/>
                </a:lnTo>
                <a:close/>
              </a:path>
            </a:pathLst>
          </a:custGeom>
          <a:solidFill>
            <a:srgbClr val="B0D2F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15611" y="1305856"/>
          <a:ext cx="6685279" cy="2437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454">
                <a:tc gridSpan="4">
                  <a:txBody>
                    <a:bodyPr/>
                    <a:lstStyle/>
                    <a:p>
                      <a:pPr marL="104775">
                        <a:lnSpc>
                          <a:spcPts val="1230"/>
                        </a:lnSpc>
                      </a:pPr>
                      <a:r>
                        <a:rPr sz="1050" b="1" u="sng" spc="9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b="1" u="sng" spc="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14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1</a:t>
                      </a:r>
                      <a:r>
                        <a:rPr sz="1050" b="1" u="sng" spc="2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7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43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4775" marR="596900">
                        <a:lnSpc>
                          <a:spcPct val="75100"/>
                        </a:lnSpc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Includes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to:</a:t>
                      </a:r>
                      <a:r>
                        <a:rPr sz="1000" spc="3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Oral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Exams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Bitewing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X-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rays</a:t>
                      </a:r>
                      <a:r>
                        <a:rPr sz="1000" spc="48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Full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Mouth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X-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Rays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prophylaxis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(Teeth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Cleaning) Fluoride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r>
                        <a:rPr sz="1000" spc="1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13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AGE**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$0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r>
                        <a:rPr sz="1000" spc="25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0%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0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29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11760" marR="108585" indent="2540" algn="ctr">
                        <a:lnSpc>
                          <a:spcPct val="751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*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charges.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event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than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percentile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prevailing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fee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data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particular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geographic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045">
                <a:tc gridSpan="4"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u="sng" spc="9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Class</a:t>
                      </a:r>
                      <a:r>
                        <a:rPr sz="1050" b="1" u="sng" spc="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145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2</a:t>
                      </a:r>
                      <a:r>
                        <a:rPr sz="1050" b="1" u="sng" spc="3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70" dirty="0">
                          <a:solidFill>
                            <a:srgbClr val="053C7D"/>
                          </a:solidFill>
                          <a:uFill>
                            <a:solidFill>
                              <a:srgbClr val="053C7D"/>
                            </a:solidFill>
                          </a:uFill>
                          <a:latin typeface="Calibri"/>
                          <a:cs typeface="Calibri"/>
                        </a:rPr>
                        <a:t>services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39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ts val="1050"/>
                        </a:lnSpc>
                        <a:spcBef>
                          <a:spcPts val="5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Includes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to: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  <a:p>
                      <a:pPr marL="100330" marR="324485">
                        <a:lnSpc>
                          <a:spcPct val="75000"/>
                        </a:lnSpc>
                        <a:spcBef>
                          <a:spcPts val="150"/>
                        </a:spcBef>
                      </a:pPr>
                      <a:r>
                        <a:rPr sz="1000" spc="6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Onlays,</a:t>
                      </a:r>
                      <a:r>
                        <a:rPr sz="1000" spc="8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Crowns,Veneers,</a:t>
                      </a:r>
                      <a:r>
                        <a:rPr sz="1000" spc="13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Inlays</a:t>
                      </a:r>
                      <a:r>
                        <a:rPr sz="1000" spc="8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000" spc="10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permanent </a:t>
                      </a:r>
                      <a:r>
                        <a:rPr sz="1000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teeth**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  <a:p>
                      <a:pPr marL="100330" marR="1601470">
                        <a:lnSpc>
                          <a:spcPct val="75000"/>
                        </a:lnSpc>
                      </a:pPr>
                      <a:r>
                        <a:rPr sz="1000" spc="6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Occlusal</a:t>
                      </a:r>
                      <a:r>
                        <a:rPr sz="1000" spc="25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biteguards**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Oral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Surgery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  <a:p>
                      <a:pPr marL="100330">
                        <a:lnSpc>
                          <a:spcPts val="900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anesthesia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IV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sedation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47320" marR="140970" algn="ctr">
                        <a:lnSpc>
                          <a:spcPct val="75000"/>
                        </a:lnSpc>
                        <a:spcBef>
                          <a:spcPts val="38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maximum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$150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20%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1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9050">
                      <a:solidFill>
                        <a:srgbClr val="F1F1F1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7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1F1F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1050"/>
                        </a:lnSpc>
                        <a:spcBef>
                          <a:spcPts val="20"/>
                        </a:spcBef>
                      </a:pP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*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charges.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23495" algn="ctr">
                        <a:lnSpc>
                          <a:spcPts val="395"/>
                        </a:lnSpc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event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00" spc="1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than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T w="19050">
                      <a:solidFill>
                        <a:srgbClr val="F1F1F1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1F1F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0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1F1F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7910" marR="29209" indent="-1057275">
                        <a:lnSpc>
                          <a:spcPct val="75000"/>
                        </a:lnSpc>
                        <a:spcBef>
                          <a:spcPts val="509"/>
                        </a:spcBef>
                      </a:pP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percentile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prevailing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fee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data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particular</a:t>
                      </a:r>
                      <a:r>
                        <a:rPr sz="1000" spc="-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3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geographic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9050">
                      <a:solidFill>
                        <a:srgbClr val="F1F1F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7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02272" y="3744595"/>
            <a:ext cx="1043940" cy="187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1" u="sng" spc="90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Class</a:t>
            </a:r>
            <a:r>
              <a:rPr sz="1050" b="1" u="sng" spc="5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 </a:t>
            </a:r>
            <a:r>
              <a:rPr sz="1050" b="1" u="sng" spc="145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3</a:t>
            </a:r>
            <a:r>
              <a:rPr sz="1050" b="1" u="sng" spc="30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 </a:t>
            </a:r>
            <a:r>
              <a:rPr sz="1050" b="1" u="sng" spc="70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services</a:t>
            </a:r>
            <a:endParaRPr sz="105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14388" y="3967226"/>
          <a:ext cx="6685915" cy="956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5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0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0330" marR="1160145">
                        <a:lnSpc>
                          <a:spcPct val="75000"/>
                        </a:lnSpc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Includes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to: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Dentures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(complete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partial)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Endosteal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Implants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00330">
                        <a:lnSpc>
                          <a:spcPts val="900"/>
                        </a:lnSpc>
                      </a:pP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Bridge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Installations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$50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r>
                        <a:rPr sz="1000" spc="2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9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3345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60020" marR="156210" indent="1905" algn="ctr">
                        <a:lnSpc>
                          <a:spcPct val="75000"/>
                        </a:lnSpc>
                        <a:spcBef>
                          <a:spcPts val="384"/>
                        </a:spcBef>
                      </a:pP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*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charges.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no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event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will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00" spc="4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be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greater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than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percentile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prevailing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fee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data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particular</a:t>
                      </a:r>
                      <a:r>
                        <a:rPr sz="1000" spc="-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service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3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geographic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area.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314388" y="5159628"/>
            <a:ext cx="6686550" cy="459105"/>
            <a:chOff x="314388" y="5159628"/>
            <a:chExt cx="6686550" cy="459105"/>
          </a:xfrm>
        </p:grpSpPr>
        <p:sp>
          <p:nvSpPr>
            <p:cNvPr id="9" name="object 9"/>
            <p:cNvSpPr/>
            <p:nvPr/>
          </p:nvSpPr>
          <p:spPr>
            <a:xfrm>
              <a:off x="314388" y="5166054"/>
              <a:ext cx="6686550" cy="446405"/>
            </a:xfrm>
            <a:custGeom>
              <a:avLst/>
              <a:gdLst/>
              <a:ahLst/>
              <a:cxnLst/>
              <a:rect l="l" t="t" r="r" b="b"/>
              <a:pathLst>
                <a:path w="6686550" h="446404">
                  <a:moveTo>
                    <a:pt x="3006852" y="0"/>
                  </a:moveTo>
                  <a:lnTo>
                    <a:pt x="0" y="0"/>
                  </a:lnTo>
                  <a:lnTo>
                    <a:pt x="0" y="446328"/>
                  </a:lnTo>
                  <a:lnTo>
                    <a:pt x="3006852" y="446328"/>
                  </a:lnTo>
                  <a:lnTo>
                    <a:pt x="3006852" y="0"/>
                  </a:lnTo>
                  <a:close/>
                </a:path>
                <a:path w="6686550" h="446404">
                  <a:moveTo>
                    <a:pt x="6686486" y="0"/>
                  </a:moveTo>
                  <a:lnTo>
                    <a:pt x="3006902" y="0"/>
                  </a:lnTo>
                  <a:lnTo>
                    <a:pt x="3006902" y="446328"/>
                  </a:lnTo>
                  <a:lnTo>
                    <a:pt x="6686486" y="446328"/>
                  </a:lnTo>
                  <a:lnTo>
                    <a:pt x="6686486" y="0"/>
                  </a:lnTo>
                  <a:close/>
                </a:path>
              </a:pathLst>
            </a:custGeom>
            <a:solidFill>
              <a:srgbClr val="167AF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4388" y="5165978"/>
              <a:ext cx="6686550" cy="446405"/>
            </a:xfrm>
            <a:custGeom>
              <a:avLst/>
              <a:gdLst/>
              <a:ahLst/>
              <a:cxnLst/>
              <a:rect l="l" t="t" r="r" b="b"/>
              <a:pathLst>
                <a:path w="6686550" h="446404">
                  <a:moveTo>
                    <a:pt x="0" y="0"/>
                  </a:moveTo>
                  <a:lnTo>
                    <a:pt x="6686486" y="0"/>
                  </a:lnTo>
                </a:path>
                <a:path w="6686550" h="446404">
                  <a:moveTo>
                    <a:pt x="0" y="446405"/>
                  </a:moveTo>
                  <a:lnTo>
                    <a:pt x="6686486" y="446405"/>
                  </a:lnTo>
                </a:path>
              </a:pathLst>
            </a:custGeom>
            <a:ln w="12700">
              <a:solidFill>
                <a:srgbClr val="167A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02272" y="4937378"/>
            <a:ext cx="1043940" cy="187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1" u="sng" spc="90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Class</a:t>
            </a:r>
            <a:r>
              <a:rPr sz="1050" b="1" u="sng" spc="5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 </a:t>
            </a:r>
            <a:r>
              <a:rPr sz="1050" b="1" u="sng" spc="145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4</a:t>
            </a:r>
            <a:r>
              <a:rPr sz="1050" b="1" u="sng" spc="30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 </a:t>
            </a:r>
            <a:r>
              <a:rPr sz="1050" b="1" u="sng" spc="70" dirty="0">
                <a:solidFill>
                  <a:srgbClr val="053C7D"/>
                </a:solidFill>
                <a:uFill>
                  <a:solidFill>
                    <a:srgbClr val="053C7D"/>
                  </a:solidFill>
                </a:uFill>
                <a:latin typeface="Calibri"/>
                <a:cs typeface="Calibri"/>
              </a:rPr>
              <a:t>services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2272" y="5164073"/>
            <a:ext cx="2800985" cy="4070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400"/>
              </a:spcBef>
            </a:pPr>
            <a:r>
              <a:rPr sz="1000" spc="60" dirty="0">
                <a:solidFill>
                  <a:srgbClr val="C00000"/>
                </a:solidFill>
                <a:latin typeface="Calibri"/>
                <a:cs typeface="Calibri"/>
              </a:rPr>
              <a:t>Orthodontic</a:t>
            </a:r>
            <a:r>
              <a:rPr sz="10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C00000"/>
                </a:solidFill>
                <a:latin typeface="Calibri"/>
                <a:cs typeface="Calibri"/>
              </a:rPr>
              <a:t>services</a:t>
            </a:r>
            <a:r>
              <a:rPr sz="1000" spc="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C00000"/>
                </a:solidFill>
                <a:latin typeface="Calibri"/>
                <a:cs typeface="Calibri"/>
              </a:rPr>
              <a:t>for</a:t>
            </a:r>
            <a:r>
              <a:rPr sz="1000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C00000"/>
                </a:solidFill>
                <a:latin typeface="Calibri"/>
                <a:cs typeface="Calibri"/>
              </a:rPr>
              <a:t>dependents</a:t>
            </a:r>
            <a:r>
              <a:rPr sz="100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C00000"/>
                </a:solidFill>
                <a:latin typeface="Calibri"/>
                <a:cs typeface="Calibri"/>
              </a:rPr>
              <a:t>under</a:t>
            </a:r>
            <a:r>
              <a:rPr sz="1000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C00000"/>
                </a:solidFill>
                <a:latin typeface="Calibri"/>
                <a:cs typeface="Calibri"/>
              </a:rPr>
              <a:t>age </a:t>
            </a:r>
            <a:r>
              <a:rPr sz="1000" spc="-20" dirty="0">
                <a:solidFill>
                  <a:srgbClr val="C00000"/>
                </a:solidFill>
                <a:latin typeface="Calibri"/>
                <a:cs typeface="Calibri"/>
              </a:rPr>
              <a:t>19**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900"/>
              </a:lnSpc>
            </a:pPr>
            <a:r>
              <a:rPr sz="1000" spc="75" dirty="0">
                <a:solidFill>
                  <a:srgbClr val="053C7D"/>
                </a:solidFill>
                <a:latin typeface="Calibri"/>
                <a:cs typeface="Calibri"/>
              </a:rPr>
              <a:t>Class</a:t>
            </a:r>
            <a:r>
              <a:rPr sz="10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20" dirty="0">
                <a:solidFill>
                  <a:srgbClr val="053C7D"/>
                </a:solidFill>
                <a:latin typeface="Calibri"/>
                <a:cs typeface="Calibri"/>
              </a:rPr>
              <a:t>IV</a:t>
            </a: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20" dirty="0">
                <a:solidFill>
                  <a:srgbClr val="053C7D"/>
                </a:solidFill>
                <a:latin typeface="Calibri"/>
                <a:cs typeface="Calibri"/>
              </a:rPr>
              <a:t>Lifetime</a:t>
            </a:r>
            <a:r>
              <a:rPr sz="10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053C7D"/>
                </a:solidFill>
                <a:latin typeface="Calibri"/>
                <a:cs typeface="Calibri"/>
              </a:rPr>
              <a:t>Maximum</a:t>
            </a:r>
            <a:r>
              <a:rPr sz="10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053C7D"/>
                </a:solidFill>
                <a:latin typeface="Calibri"/>
                <a:cs typeface="Calibri"/>
              </a:rPr>
              <a:t>per</a:t>
            </a: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053C7D"/>
                </a:solidFill>
                <a:latin typeface="Calibri"/>
                <a:cs typeface="Calibri"/>
              </a:rPr>
              <a:t>Individual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29125" y="5221223"/>
            <a:ext cx="146177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050"/>
              </a:lnSpc>
              <a:spcBef>
                <a:spcPts val="100"/>
              </a:spcBef>
            </a:pP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50%</a:t>
            </a:r>
            <a:r>
              <a:rPr sz="10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165" dirty="0">
                <a:solidFill>
                  <a:srgbClr val="053C7D"/>
                </a:solidFill>
                <a:latin typeface="Calibri"/>
                <a:cs typeface="Calibri"/>
              </a:rPr>
              <a:t>=</a:t>
            </a:r>
            <a:r>
              <a:rPr sz="10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0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053C7D"/>
                </a:solidFill>
                <a:latin typeface="Calibri"/>
                <a:cs typeface="Calibri"/>
              </a:rPr>
              <a:t>Coinsurance</a:t>
            </a:r>
            <a:endParaRPr sz="1000">
              <a:latin typeface="Calibri"/>
              <a:cs typeface="Calibri"/>
            </a:endParaRPr>
          </a:p>
          <a:p>
            <a:pPr marL="1905" algn="ctr">
              <a:lnSpc>
                <a:spcPts val="1050"/>
              </a:lnSpc>
            </a:pPr>
            <a:r>
              <a:rPr sz="1000" spc="40" dirty="0">
                <a:solidFill>
                  <a:srgbClr val="053C7D"/>
                </a:solidFill>
                <a:latin typeface="Calibri"/>
                <a:cs typeface="Calibri"/>
              </a:rPr>
              <a:t>$2,500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9077" y="245744"/>
            <a:ext cx="4104640" cy="77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95"/>
              </a:lnSpc>
              <a:spcBef>
                <a:spcPts val="100"/>
              </a:spcBef>
            </a:pP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DENTAL</a:t>
            </a:r>
            <a:r>
              <a:rPr sz="1600" b="1" spc="21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PLAN</a:t>
            </a:r>
            <a:r>
              <a:rPr sz="1600" b="1" spc="229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–</a:t>
            </a:r>
            <a:r>
              <a:rPr sz="1600" b="1" spc="23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HIGH</a:t>
            </a:r>
            <a:r>
              <a:rPr sz="1600" b="1" spc="19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PLAN</a:t>
            </a:r>
            <a:r>
              <a:rPr sz="1600" b="1" spc="6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VS</a:t>
            </a:r>
            <a:r>
              <a:rPr sz="1600" b="1" spc="229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LOW</a:t>
            </a:r>
            <a:r>
              <a:rPr sz="1600" b="1" spc="215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20" dirty="0">
                <a:solidFill>
                  <a:srgbClr val="053C7D"/>
                </a:solidFill>
                <a:latin typeface="Corbel"/>
                <a:cs typeface="Corbel"/>
              </a:rPr>
              <a:t>PLAN</a:t>
            </a:r>
            <a:endParaRPr sz="1600" dirty="0">
              <a:latin typeface="Corbel"/>
              <a:cs typeface="Corbel"/>
            </a:endParaRPr>
          </a:p>
          <a:p>
            <a:pPr marL="45720">
              <a:lnSpc>
                <a:spcPts val="1235"/>
              </a:lnSpc>
            </a:pPr>
            <a:r>
              <a:rPr sz="1050" spc="-10" dirty="0">
                <a:solidFill>
                  <a:srgbClr val="0969D7"/>
                </a:solidFill>
                <a:latin typeface="Corbel"/>
                <a:cs typeface="Corbel"/>
              </a:rPr>
              <a:t>(Continued)</a:t>
            </a:r>
            <a:endParaRPr sz="1050" dirty="0">
              <a:latin typeface="Corbel"/>
              <a:cs typeface="Corbel"/>
            </a:endParaRPr>
          </a:p>
          <a:p>
            <a:pPr marL="183515">
              <a:lnSpc>
                <a:spcPct val="100000"/>
              </a:lnSpc>
              <a:spcBef>
                <a:spcPts val="595"/>
              </a:spcBef>
            </a:pPr>
            <a:r>
              <a:rPr sz="1800" b="1" dirty="0">
                <a:solidFill>
                  <a:srgbClr val="053C7D"/>
                </a:solidFill>
                <a:latin typeface="Corbel"/>
                <a:cs typeface="Corbel"/>
              </a:rPr>
              <a:t>High</a:t>
            </a:r>
            <a:r>
              <a:rPr sz="1800" b="1" spc="-3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800" b="1" spc="-20" dirty="0">
                <a:solidFill>
                  <a:srgbClr val="053C7D"/>
                </a:solidFill>
                <a:latin typeface="Corbel"/>
                <a:cs typeface="Corbel"/>
              </a:rPr>
              <a:t>Plan</a:t>
            </a:r>
            <a:endParaRPr sz="1800" b="1" dirty="0">
              <a:latin typeface="Corbel"/>
              <a:cs typeface="Corbe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859" y="5652770"/>
            <a:ext cx="6412865" cy="147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solidFill>
                  <a:srgbClr val="C52223"/>
                </a:solidFill>
                <a:latin typeface="Calibri"/>
                <a:cs typeface="Calibri"/>
              </a:rPr>
              <a:t>See</a:t>
            </a:r>
            <a:r>
              <a:rPr sz="1200" b="1" spc="10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enrollment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form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for</a:t>
            </a:r>
            <a:r>
              <a:rPr sz="1200" b="1" spc="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all</a:t>
            </a:r>
            <a:r>
              <a:rPr sz="1200" b="1" spc="9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52223"/>
                </a:solidFill>
                <a:latin typeface="Calibri"/>
                <a:cs typeface="Calibri"/>
              </a:rPr>
              <a:t>plan</a:t>
            </a:r>
            <a:r>
              <a:rPr sz="1200" b="1" spc="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C52223"/>
                </a:solidFill>
                <a:latin typeface="Calibri"/>
                <a:cs typeface="Calibri"/>
              </a:rPr>
              <a:t>rates.</a:t>
            </a:r>
            <a:endParaRPr sz="1200">
              <a:latin typeface="Calibri"/>
              <a:cs typeface="Calibri"/>
            </a:endParaRPr>
          </a:p>
          <a:p>
            <a:pPr marL="12700" marR="175895">
              <a:lnSpc>
                <a:spcPct val="100000"/>
              </a:lnSpc>
              <a:spcBef>
                <a:spcPts val="1365"/>
              </a:spcBef>
            </a:pP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*Before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getting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any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major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procedure, make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sure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check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provider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complete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rates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and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1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information.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**Consider</a:t>
            </a:r>
            <a:r>
              <a:rPr sz="1200" spc="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these</a:t>
            </a:r>
            <a:r>
              <a:rPr sz="1200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C00000"/>
                </a:solidFill>
                <a:latin typeface="Calibri"/>
                <a:cs typeface="Calibri"/>
              </a:rPr>
              <a:t>upgraded</a:t>
            </a:r>
            <a:r>
              <a:rPr sz="1200" spc="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C00000"/>
                </a:solidFill>
                <a:latin typeface="Calibri"/>
                <a:cs typeface="Calibri"/>
              </a:rPr>
              <a:t>benefits</a:t>
            </a:r>
            <a:r>
              <a:rPr sz="1200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libri"/>
                <a:cs typeface="Calibri"/>
              </a:rPr>
              <a:t>when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libri"/>
                <a:cs typeface="Calibri"/>
              </a:rPr>
              <a:t>selecting</a:t>
            </a:r>
            <a:r>
              <a:rPr sz="1200" spc="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200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libri"/>
                <a:cs typeface="Calibri"/>
              </a:rPr>
              <a:t>High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C00000"/>
                </a:solidFill>
                <a:latin typeface="Calibri"/>
                <a:cs typeface="Calibri"/>
              </a:rPr>
              <a:t>Plan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C00000"/>
                </a:solidFill>
                <a:latin typeface="Calibri"/>
                <a:cs typeface="Calibri"/>
              </a:rPr>
              <a:t>vs.</a:t>
            </a:r>
            <a:r>
              <a:rPr sz="1200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Low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C00000"/>
                </a:solidFill>
                <a:latin typeface="Calibri"/>
                <a:cs typeface="Calibri"/>
              </a:rPr>
              <a:t>Plan.</a:t>
            </a:r>
            <a:r>
              <a:rPr sz="1200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libri"/>
                <a:cs typeface="Calibri"/>
              </a:rPr>
              <a:t>Notice 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sz="1200" spc="10" dirty="0">
                <a:solidFill>
                  <a:srgbClr val="C00000"/>
                </a:solidFill>
                <a:latin typeface="Calibri"/>
                <a:cs typeface="Calibri"/>
              </a:rPr>
              <a:t>relatively</a:t>
            </a:r>
            <a:r>
              <a:rPr sz="1200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small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cost</a:t>
            </a:r>
            <a:r>
              <a:rPr sz="1200" spc="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difference</a:t>
            </a:r>
            <a:r>
              <a:rPr sz="1200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libri"/>
                <a:cs typeface="Calibri"/>
              </a:rPr>
              <a:t>between</a:t>
            </a:r>
            <a:r>
              <a:rPr sz="1200" spc="10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libri"/>
                <a:cs typeface="Calibri"/>
              </a:rPr>
              <a:t>High</a:t>
            </a:r>
            <a:r>
              <a:rPr sz="1200" spc="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1200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Low</a:t>
            </a:r>
            <a:r>
              <a:rPr sz="1200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C00000"/>
                </a:solidFill>
                <a:latin typeface="Calibri"/>
                <a:cs typeface="Calibri"/>
              </a:rPr>
              <a:t>Pans,</a:t>
            </a:r>
            <a:r>
              <a:rPr sz="1200" spc="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libri"/>
                <a:cs typeface="Calibri"/>
              </a:rPr>
              <a:t>Members</a:t>
            </a:r>
            <a:r>
              <a:rPr sz="1200" spc="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libri"/>
                <a:cs typeface="Calibri"/>
              </a:rPr>
              <a:t>may</a:t>
            </a:r>
            <a:r>
              <a:rPr sz="1200" spc="9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C00000"/>
                </a:solidFill>
                <a:latin typeface="Calibri"/>
                <a:cs typeface="Calibri"/>
              </a:rPr>
              <a:t>want</a:t>
            </a:r>
            <a:r>
              <a:rPr sz="1200" spc="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to </a:t>
            </a:r>
            <a:r>
              <a:rPr sz="1200" spc="65" dirty="0">
                <a:solidFill>
                  <a:srgbClr val="C00000"/>
                </a:solidFill>
                <a:latin typeface="Calibri"/>
                <a:cs typeface="Calibri"/>
              </a:rPr>
              <a:t>consider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C00000"/>
                </a:solidFill>
                <a:latin typeface="Calibri"/>
                <a:cs typeface="Calibri"/>
              </a:rPr>
              <a:t>High</a:t>
            </a:r>
            <a:r>
              <a:rPr sz="1200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plan</a:t>
            </a:r>
            <a:r>
              <a:rPr sz="1200" spc="55" dirty="0">
                <a:solidFill>
                  <a:srgbClr val="C00000"/>
                </a:solidFill>
                <a:latin typeface="Calibri"/>
                <a:cs typeface="Calibri"/>
              </a:rPr>
              <a:t> which </a:t>
            </a:r>
            <a:r>
              <a:rPr sz="1200" spc="65" dirty="0">
                <a:solidFill>
                  <a:srgbClr val="C00000"/>
                </a:solidFill>
                <a:latin typeface="Calibri"/>
                <a:cs typeface="Calibri"/>
              </a:rPr>
              <a:t>includes </a:t>
            </a:r>
            <a:r>
              <a:rPr sz="1200" spc="45" dirty="0">
                <a:solidFill>
                  <a:srgbClr val="C00000"/>
                </a:solidFill>
                <a:latin typeface="Calibri"/>
                <a:cs typeface="Calibri"/>
              </a:rPr>
              <a:t>substantially</a:t>
            </a:r>
            <a:r>
              <a:rPr sz="1200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more</a:t>
            </a:r>
            <a:r>
              <a:rPr sz="1200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C00000"/>
                </a:solidFill>
                <a:latin typeface="Calibri"/>
                <a:cs typeface="Calibri"/>
              </a:rPr>
              <a:t>services,</a:t>
            </a:r>
            <a:r>
              <a:rPr sz="120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C00000"/>
                </a:solidFill>
                <a:latin typeface="Calibri"/>
                <a:cs typeface="Calibri"/>
              </a:rPr>
              <a:t>even</a:t>
            </a:r>
            <a:r>
              <a:rPr sz="1200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C00000"/>
                </a:solidFill>
                <a:latin typeface="Calibri"/>
                <a:cs typeface="Calibri"/>
              </a:rPr>
              <a:t>though</a:t>
            </a:r>
            <a:r>
              <a:rPr sz="1200" spc="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C00000"/>
                </a:solidFill>
                <a:latin typeface="Calibri"/>
                <a:cs typeface="Calibri"/>
              </a:rPr>
              <a:t>need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C00000"/>
                </a:solidFill>
                <a:latin typeface="Calibri"/>
                <a:cs typeface="Calibri"/>
              </a:rPr>
              <a:t>for 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them</a:t>
            </a:r>
            <a:r>
              <a:rPr sz="1200" spc="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C00000"/>
                </a:solidFill>
                <a:latin typeface="Calibri"/>
                <a:cs typeface="Calibri"/>
              </a:rPr>
              <a:t>may</a:t>
            </a:r>
            <a:r>
              <a:rPr sz="1200" spc="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not</a:t>
            </a:r>
            <a:r>
              <a:rPr sz="1200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C00000"/>
                </a:solidFill>
                <a:latin typeface="Calibri"/>
                <a:cs typeface="Calibri"/>
              </a:rPr>
              <a:t>be</a:t>
            </a:r>
            <a:r>
              <a:rPr sz="1200" spc="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C00000"/>
                </a:solidFill>
                <a:latin typeface="Calibri"/>
                <a:cs typeface="Calibri"/>
              </a:rPr>
              <a:t>anticipated</a:t>
            </a:r>
            <a:r>
              <a:rPr sz="1200" spc="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at</a:t>
            </a:r>
            <a:r>
              <a:rPr sz="1200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this</a:t>
            </a:r>
            <a:r>
              <a:rPr sz="1200" spc="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Calibri"/>
                <a:cs typeface="Calibri"/>
              </a:rPr>
              <a:t>time.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34201" y="9568180"/>
            <a:ext cx="120014" cy="1536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50" spc="-25" dirty="0">
                <a:solidFill>
                  <a:srgbClr val="031328"/>
                </a:solidFill>
                <a:latin typeface="Corbel"/>
                <a:cs typeface="Corbel"/>
              </a:rPr>
              <a:t>17</a:t>
            </a:r>
            <a:endParaRPr sz="85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3640" y="269240"/>
            <a:ext cx="736600" cy="3352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9077" y="252729"/>
            <a:ext cx="6769734" cy="273494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VISION</a:t>
            </a:r>
            <a:r>
              <a:rPr sz="1600" b="1" spc="30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dirty="0">
                <a:solidFill>
                  <a:srgbClr val="053C7D"/>
                </a:solidFill>
                <a:latin typeface="Corbel"/>
                <a:cs typeface="Corbel"/>
              </a:rPr>
              <a:t>PLAN</a:t>
            </a:r>
            <a:r>
              <a:rPr sz="1600" b="1" spc="33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600" b="1" spc="-10" dirty="0">
                <a:solidFill>
                  <a:srgbClr val="053C7D"/>
                </a:solidFill>
                <a:latin typeface="Corbel"/>
                <a:cs typeface="Corbel"/>
              </a:rPr>
              <a:t>BENEFITS</a:t>
            </a:r>
            <a:endParaRPr sz="1600">
              <a:latin typeface="Corbel"/>
              <a:cs typeface="Corbel"/>
            </a:endParaRPr>
          </a:p>
          <a:p>
            <a:pPr marL="98425" marR="118110" indent="-12700">
              <a:lnSpc>
                <a:spcPts val="1300"/>
              </a:lnSpc>
              <a:spcBef>
                <a:spcPts val="489"/>
              </a:spcBef>
            </a:pP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eyes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windows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wellness.</a:t>
            </a:r>
            <a:r>
              <a:rPr sz="1200" spc="3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Routine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eye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exams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each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year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allow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eye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doctor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to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detect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symptoms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serious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eye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disease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053C7D"/>
                </a:solidFill>
                <a:latin typeface="Calibri"/>
                <a:cs typeface="Calibri"/>
              </a:rPr>
              <a:t>–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such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as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cataracts,</a:t>
            </a:r>
            <a:r>
              <a:rPr sz="1200" spc="-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glaucoma,</a:t>
            </a:r>
            <a:r>
              <a:rPr sz="12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macular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degeneration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053C7D"/>
                </a:solidFill>
                <a:latin typeface="Calibri"/>
                <a:cs typeface="Calibri"/>
              </a:rPr>
              <a:t>–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conditions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053C7D"/>
                </a:solidFill>
                <a:latin typeface="Calibri"/>
                <a:cs typeface="Calibri"/>
              </a:rPr>
              <a:t>–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such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as</a:t>
            </a:r>
            <a:r>
              <a:rPr sz="1200" spc="1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diabetes,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cardiovascular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disease,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high</a:t>
            </a:r>
            <a:r>
              <a:rPr sz="1200" spc="1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blood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pressure.</a:t>
            </a:r>
            <a:r>
              <a:rPr sz="1200" spc="140" dirty="0">
                <a:solidFill>
                  <a:srgbClr val="053C7D"/>
                </a:solidFill>
                <a:latin typeface="Calibri"/>
                <a:cs typeface="Calibri"/>
              </a:rPr>
              <a:t> 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Caught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early,</a:t>
            </a:r>
            <a:r>
              <a:rPr sz="12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many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these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diseases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are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treatable.</a:t>
            </a:r>
            <a:r>
              <a:rPr sz="1200" spc="2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However,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left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undetected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untreated,</a:t>
            </a:r>
            <a:r>
              <a:rPr sz="12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these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conditions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can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result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loss,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lower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quality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life,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higher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overall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care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costs.</a:t>
            </a:r>
            <a:endParaRPr sz="1200">
              <a:latin typeface="Calibri"/>
              <a:cs typeface="Calibri"/>
            </a:endParaRPr>
          </a:p>
          <a:p>
            <a:pPr marL="98425" marR="5080" indent="-12700">
              <a:lnSpc>
                <a:spcPct val="90400"/>
              </a:lnSpc>
              <a:spcBef>
                <a:spcPts val="75"/>
              </a:spcBef>
            </a:pP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DSRA-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BT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offers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Blue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Cross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Blue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Shield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of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Michigan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(BCBSM)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Blue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Vision.</a:t>
            </a:r>
            <a:r>
              <a:rPr sz="1200" spc="2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The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vision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offers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 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comprehensive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053C7D"/>
                </a:solidFill>
                <a:latin typeface="Calibri"/>
                <a:cs typeface="Calibri"/>
              </a:rPr>
              <a:t>–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including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eye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exams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materials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053C7D"/>
                </a:solidFill>
                <a:latin typeface="Calibri"/>
                <a:cs typeface="Calibri"/>
              </a:rPr>
              <a:t>–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VSP,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nation’s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largest vision care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network,</a:t>
            </a:r>
            <a:r>
              <a:rPr sz="1200" spc="-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27,000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doctors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41,000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locations.</a:t>
            </a:r>
            <a:endParaRPr sz="1200">
              <a:latin typeface="Calibri"/>
              <a:cs typeface="Calibri"/>
            </a:endParaRPr>
          </a:p>
          <a:p>
            <a:pPr marL="98425" marR="600075" indent="-12700">
              <a:lnSpc>
                <a:spcPts val="1300"/>
              </a:lnSpc>
              <a:spcBef>
                <a:spcPts val="120"/>
              </a:spcBef>
            </a:pP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will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continue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choice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enroll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and/or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dental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which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requires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an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application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completed.</a:t>
            </a:r>
            <a:endParaRPr sz="1200">
              <a:latin typeface="Calibri"/>
              <a:cs typeface="Calibri"/>
            </a:endParaRPr>
          </a:p>
          <a:p>
            <a:pPr marL="98425" marR="115570" indent="-12700">
              <a:lnSpc>
                <a:spcPts val="1300"/>
              </a:lnSpc>
              <a:spcBef>
                <a:spcPts val="100"/>
              </a:spcBef>
            </a:pP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table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below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provides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overview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benefit.</a:t>
            </a:r>
            <a:r>
              <a:rPr sz="1200" spc="2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specific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details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about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plan,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please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refer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Benefits-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at-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a-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Glance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summary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website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at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  <a:hlinkClick r:id="rId3"/>
              </a:rPr>
              <a:t>www.dsrabenefittrust.net.</a:t>
            </a:r>
            <a:r>
              <a:rPr sz="1200" spc="-105" dirty="0">
                <a:solidFill>
                  <a:srgbClr val="053C7D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find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VSP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doctor,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call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1(800)877-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7195</a:t>
            </a:r>
            <a:r>
              <a:rPr sz="12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log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VSP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website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at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  <a:hlinkClick r:id="rId4"/>
              </a:rPr>
              <a:t>www.vsp.com.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4904" y="5422544"/>
            <a:ext cx="6653530" cy="132080"/>
          </a:xfrm>
          <a:custGeom>
            <a:avLst/>
            <a:gdLst/>
            <a:ahLst/>
            <a:cxnLst/>
            <a:rect l="l" t="t" r="r" b="b"/>
            <a:pathLst>
              <a:path w="6653530" h="132079">
                <a:moveTo>
                  <a:pt x="6653403" y="0"/>
                </a:moveTo>
                <a:lnTo>
                  <a:pt x="0" y="0"/>
                </a:lnTo>
                <a:lnTo>
                  <a:pt x="0" y="131546"/>
                </a:lnTo>
                <a:lnTo>
                  <a:pt x="6653403" y="131546"/>
                </a:lnTo>
                <a:lnTo>
                  <a:pt x="6653403" y="0"/>
                </a:lnTo>
                <a:close/>
              </a:path>
            </a:pathLst>
          </a:custGeom>
          <a:solidFill>
            <a:srgbClr val="167AF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24904" y="3121279"/>
          <a:ext cx="6653529" cy="64025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4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6210">
                <a:tc>
                  <a:txBody>
                    <a:bodyPr/>
                    <a:lstStyle/>
                    <a:p>
                      <a:pPr marL="10160">
                        <a:lnSpc>
                          <a:spcPts val="1180"/>
                        </a:lnSpc>
                      </a:pPr>
                      <a:r>
                        <a:rPr sz="1100" b="1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Member’s</a:t>
                      </a:r>
                      <a:r>
                        <a:rPr sz="1100" b="1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responsibility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(copays)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167AF3"/>
                      </a:solidFill>
                      <a:prstDash val="solid"/>
                    </a:lnT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L="10160">
                        <a:lnSpc>
                          <a:spcPts val="935"/>
                        </a:lnSpc>
                      </a:pP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935"/>
                        </a:lnSpc>
                      </a:pP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35"/>
                        </a:lnSpc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Non-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provider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167AF3"/>
                      </a:solidFill>
                      <a:prstDash val="solid"/>
                    </a:lnT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10160">
                        <a:lnSpc>
                          <a:spcPts val="935"/>
                        </a:lnSpc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Eye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5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35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applies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680">
                <a:tc>
                  <a:txBody>
                    <a:bodyPr/>
                    <a:lstStyle/>
                    <a:p>
                      <a:pPr marL="10160" marR="1043940">
                        <a:lnSpc>
                          <a:spcPct val="75000"/>
                        </a:lnSpc>
                        <a:spcBef>
                          <a:spcPts val="560"/>
                        </a:spcBef>
                      </a:pP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Prescription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glasses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(lenses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and/or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frames)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7112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Combined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017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6034" marR="22225" algn="ctr">
                        <a:lnSpc>
                          <a:spcPct val="75000"/>
                        </a:lnSpc>
                        <a:spcBef>
                          <a:spcPts val="9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difference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between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approved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provider’s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charge,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after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490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Medically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01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0170" marB="0"/>
                </a:tc>
                <a:tc>
                  <a:txBody>
                    <a:bodyPr/>
                    <a:lstStyle/>
                    <a:p>
                      <a:pPr marL="26034" marR="22225" algn="ctr">
                        <a:lnSpc>
                          <a:spcPct val="75100"/>
                        </a:lnSpc>
                        <a:spcBef>
                          <a:spcPts val="85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difference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between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approved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provider’s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charge,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after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079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445">
                <a:tc gridSpan="3">
                  <a:txBody>
                    <a:bodyPr/>
                    <a:lstStyle/>
                    <a:p>
                      <a:pPr marL="10160">
                        <a:lnSpc>
                          <a:spcPts val="935"/>
                        </a:lnSpc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Note:</a:t>
                      </a:r>
                      <a:r>
                        <a:rPr sz="1000" spc="3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prescribed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medically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necessary.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335">
                <a:tc>
                  <a:txBody>
                    <a:bodyPr/>
                    <a:lstStyle/>
                    <a:p>
                      <a:pPr marL="10160">
                        <a:lnSpc>
                          <a:spcPts val="960"/>
                        </a:lnSpc>
                      </a:pPr>
                      <a:r>
                        <a:rPr sz="1100" b="1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Eye</a:t>
                      </a:r>
                      <a:r>
                        <a:rPr sz="1100" b="1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255">
                <a:tc>
                  <a:txBody>
                    <a:bodyPr/>
                    <a:lstStyle/>
                    <a:p>
                      <a:pPr marL="10160">
                        <a:lnSpc>
                          <a:spcPts val="935"/>
                        </a:lnSpc>
                      </a:pP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935"/>
                        </a:lnSpc>
                      </a:pP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35"/>
                        </a:lnSpc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Non-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provider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8025">
                <a:tc>
                  <a:txBody>
                    <a:bodyPr/>
                    <a:lstStyle/>
                    <a:p>
                      <a:pPr marL="10160" marR="194945">
                        <a:lnSpc>
                          <a:spcPct val="75000"/>
                        </a:lnSpc>
                        <a:spcBef>
                          <a:spcPts val="25"/>
                        </a:spcBef>
                      </a:pP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Complete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eye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ophthalmologist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1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optometrist.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includes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refraction,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glaucoma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testing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other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tests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determine</a:t>
                      </a:r>
                      <a:r>
                        <a:rPr sz="10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overall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visual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00" spc="1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the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patient.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212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1430" marR="1905" indent="-3175" algn="ctr">
                        <a:lnSpc>
                          <a:spcPct val="75000"/>
                        </a:lnSpc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Reimbursement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up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$45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less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(member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difference)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508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970">
                <a:tc>
                  <a:txBody>
                    <a:bodyPr/>
                    <a:lstStyle/>
                    <a:p>
                      <a:pPr marL="45720">
                        <a:lnSpc>
                          <a:spcPts val="1270"/>
                        </a:lnSpc>
                        <a:spcBef>
                          <a:spcPts val="869"/>
                        </a:spcBef>
                      </a:pPr>
                      <a:r>
                        <a:rPr sz="1100" b="1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100" b="1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10489" marB="0"/>
                </a:tc>
                <a:tc gridSpan="2">
                  <a:txBody>
                    <a:bodyPr/>
                    <a:lstStyle/>
                    <a:p>
                      <a:pPr marL="1141730">
                        <a:lnSpc>
                          <a:spcPts val="1135"/>
                        </a:lnSpc>
                      </a:pP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One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eye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12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consecutive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months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L="10160">
                        <a:lnSpc>
                          <a:spcPts val="935"/>
                        </a:lnSpc>
                      </a:pP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ts val="935"/>
                        </a:lnSpc>
                      </a:pP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35"/>
                        </a:lnSpc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Non-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provider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43915">
                <a:tc>
                  <a:txBody>
                    <a:bodyPr/>
                    <a:lstStyle/>
                    <a:p>
                      <a:pPr marL="10160" marR="51435">
                        <a:lnSpc>
                          <a:spcPct val="75000"/>
                        </a:lnSpc>
                        <a:spcBef>
                          <a:spcPts val="17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(must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exceed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60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mm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diameter)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prescribed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dispensed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ophthalmologist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optometrist.</a:t>
                      </a:r>
                      <a:r>
                        <a:rPr sz="1000" spc="409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may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molded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grounded,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glass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plastic.</a:t>
                      </a:r>
                      <a:r>
                        <a:rPr sz="1000" spc="43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Also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covers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prism,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slab-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off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prism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special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base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curve</a:t>
                      </a:r>
                      <a:r>
                        <a:rPr sz="1000" spc="1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when</a:t>
                      </a:r>
                      <a:r>
                        <a:rPr sz="1000" spc="1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medically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necessary.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65150" marR="3810" indent="-554355">
                        <a:lnSpc>
                          <a:spcPct val="75000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(one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applies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both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frames)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13030" marR="104775" algn="ctr">
                        <a:lnSpc>
                          <a:spcPct val="75000"/>
                        </a:lnSpc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Reimbursement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up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approved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based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type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less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7155" marR="92710" algn="ctr">
                        <a:lnSpc>
                          <a:spcPct val="75000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(member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1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difference)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28345">
                <a:tc>
                  <a:txBody>
                    <a:bodyPr/>
                    <a:lstStyle/>
                    <a:p>
                      <a:pPr marL="10160" marR="3810">
                        <a:lnSpc>
                          <a:spcPct val="75100"/>
                        </a:lnSpc>
                        <a:spcBef>
                          <a:spcPts val="409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Note:</a:t>
                      </a:r>
                      <a:r>
                        <a:rPr sz="1000" spc="2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Discounts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additional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prescription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glasses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savings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lens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extras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when</a:t>
                      </a:r>
                      <a:r>
                        <a:rPr sz="1000" spc="1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obtained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from</a:t>
                      </a:r>
                      <a:r>
                        <a:rPr sz="1000" spc="1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0160" marR="197485">
                        <a:lnSpc>
                          <a:spcPct val="75000"/>
                        </a:lnSpc>
                        <a:spcBef>
                          <a:spcPts val="600"/>
                        </a:spcBef>
                      </a:pP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•Progressive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when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rendered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by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a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932939" marR="19050" indent="-1908810">
                        <a:lnSpc>
                          <a:spcPct val="75000"/>
                        </a:lnSpc>
                      </a:pP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One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pair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lenses,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with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without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frames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period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consecutive months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7030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91440" marB="0"/>
                </a:tc>
                <a:tc>
                  <a:txBody>
                    <a:bodyPr/>
                    <a:lstStyle/>
                    <a:p>
                      <a:pPr marL="13970" marR="8890" indent="1905" algn="ctr">
                        <a:lnSpc>
                          <a:spcPct val="75000"/>
                        </a:lnSpc>
                        <a:spcBef>
                          <a:spcPts val="9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$130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allowance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applied</a:t>
                      </a:r>
                      <a:r>
                        <a:rPr sz="1000" spc="5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toward</a:t>
                      </a:r>
                      <a:r>
                        <a:rPr sz="1000" spc="1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frames</a:t>
                      </a:r>
                      <a:r>
                        <a:rPr sz="1000" spc="1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(member</a:t>
                      </a:r>
                      <a:r>
                        <a:rPr sz="1000" spc="1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exceeding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allowance)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11430" marR="1905" indent="-635" algn="ctr">
                        <a:lnSpc>
                          <a:spcPct val="75000"/>
                        </a:lnSpc>
                        <a:spcBef>
                          <a:spcPts val="90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Reimbursement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up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$70</a:t>
                      </a:r>
                      <a:r>
                        <a:rPr sz="1000" spc="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less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%15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(member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difference)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43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7175">
                <a:tc gridSpan="3">
                  <a:txBody>
                    <a:bodyPr/>
                    <a:lstStyle/>
                    <a:p>
                      <a:pPr algn="r">
                        <a:lnSpc>
                          <a:spcPts val="880"/>
                        </a:lnSpc>
                      </a:pP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One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24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consecutive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months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R="7620" algn="r">
                        <a:lnSpc>
                          <a:spcPts val="905"/>
                        </a:lnSpc>
                      </a:pP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Note:</a:t>
                      </a:r>
                      <a:r>
                        <a:rPr sz="900" spc="4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</a:t>
                      </a:r>
                      <a:r>
                        <a:rPr sz="9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9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900" spc="1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r>
                        <a:rPr sz="9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locations</a:t>
                      </a:r>
                      <a:r>
                        <a:rPr sz="9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are</a:t>
                      </a:r>
                      <a:r>
                        <a:rPr sz="9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9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900" spc="1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stock</a:t>
                      </a:r>
                      <a:r>
                        <a:rPr sz="900" spc="1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at</a:t>
                      </a:r>
                      <a:r>
                        <a:rPr sz="9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least</a:t>
                      </a:r>
                      <a:r>
                        <a:rPr sz="900" spc="1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sz="9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different</a:t>
                      </a:r>
                      <a:r>
                        <a:rPr sz="9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frames</a:t>
                      </a:r>
                      <a:r>
                        <a:rPr sz="9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within</a:t>
                      </a:r>
                      <a:r>
                        <a:rPr sz="900" spc="1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9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frame</a:t>
                      </a:r>
                      <a:r>
                        <a:rPr sz="9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allowance.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 marL="10160">
                        <a:lnSpc>
                          <a:spcPts val="1205"/>
                        </a:lnSpc>
                      </a:pPr>
                      <a:r>
                        <a:rPr sz="1100" b="1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100" b="1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3985">
                <a:tc>
                  <a:txBody>
                    <a:bodyPr/>
                    <a:lstStyle/>
                    <a:p>
                      <a:pPr marL="10160">
                        <a:lnSpc>
                          <a:spcPts val="935"/>
                        </a:lnSpc>
                      </a:pP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935"/>
                        </a:lnSpc>
                      </a:pP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doctor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35"/>
                        </a:lnSpc>
                      </a:pP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Non-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provider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10160" marR="167640">
                        <a:lnSpc>
                          <a:spcPct val="75000"/>
                        </a:lnSpc>
                        <a:spcBef>
                          <a:spcPts val="114"/>
                        </a:spcBef>
                      </a:pP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Medically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 (requires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prior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authorization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approval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from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VSP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must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meet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criteria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medically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necessary)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460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r>
                        <a:rPr sz="1000" spc="1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050"/>
                        </a:lnSpc>
                        <a:spcBef>
                          <a:spcPts val="285"/>
                        </a:spcBef>
                      </a:pP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Reimbursement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up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$210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less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11175" marR="92710" indent="-414020">
                        <a:lnSpc>
                          <a:spcPct val="75000"/>
                        </a:lnSpc>
                        <a:spcBef>
                          <a:spcPts val="15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$15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copay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(member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1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1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difference)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6195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 gridSpan="3">
                  <a:txBody>
                    <a:bodyPr/>
                    <a:lstStyle/>
                    <a:p>
                      <a:pPr marL="2823210">
                        <a:lnSpc>
                          <a:spcPts val="935"/>
                        </a:lnSpc>
                      </a:pP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One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pair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12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consecutive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months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167AF3">
                        <a:alpha val="1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marL="10160" marR="53975">
                        <a:lnSpc>
                          <a:spcPct val="75100"/>
                        </a:lnSpc>
                        <a:spcBef>
                          <a:spcPts val="1045"/>
                        </a:spcBef>
                      </a:pP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Elective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contact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improve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vision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(prescribed,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but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meet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criteria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medically</a:t>
                      </a:r>
                      <a:r>
                        <a:rPr sz="1000" spc="3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necessary)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32715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" marR="31750" indent="2540" algn="ctr">
                        <a:lnSpc>
                          <a:spcPct val="75100"/>
                        </a:lnSpc>
                        <a:spcBef>
                          <a:spcPts val="14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$130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allowance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applied</a:t>
                      </a:r>
                      <a:r>
                        <a:rPr sz="1000" spc="5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toward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(fitting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and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materials)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1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(member</a:t>
                      </a:r>
                      <a:r>
                        <a:rPr sz="1000" spc="1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00" spc="6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any</a:t>
                      </a:r>
                      <a:r>
                        <a:rPr sz="1000" spc="9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exceeding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8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allowance)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marR="41275" indent="1905" algn="ctr">
                        <a:lnSpc>
                          <a:spcPct val="75000"/>
                        </a:lnSpc>
                        <a:spcBef>
                          <a:spcPts val="80"/>
                        </a:spcBef>
                      </a:pP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$105</a:t>
                      </a:r>
                      <a:r>
                        <a:rPr sz="1000" spc="4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allowance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applied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toward</a:t>
                      </a:r>
                      <a:r>
                        <a:rPr sz="1000" spc="9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r>
                        <a:rPr sz="1000" spc="114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(fitting 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materials)</a:t>
                      </a:r>
                      <a:r>
                        <a:rPr sz="1000" spc="7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and 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8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contact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00" spc="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(member</a:t>
                      </a:r>
                      <a:r>
                        <a:rPr sz="1000" spc="4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00" spc="2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any</a:t>
                      </a:r>
                      <a:r>
                        <a:rPr sz="1000" spc="1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r>
                        <a:rPr sz="1000" spc="12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exceeding</a:t>
                      </a:r>
                      <a:r>
                        <a:rPr sz="1000" spc="10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00" spc="135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solidFill>
                            <a:srgbClr val="053C7D"/>
                          </a:solidFill>
                          <a:latin typeface="Calibri"/>
                          <a:cs typeface="Calibri"/>
                        </a:rPr>
                        <a:t>allowance)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167AF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315200" cy="10058400"/>
          </a:xfrm>
          <a:custGeom>
            <a:avLst/>
            <a:gdLst/>
            <a:ahLst/>
            <a:cxnLst/>
            <a:rect l="l" t="t" r="r" b="b"/>
            <a:pathLst>
              <a:path w="7315200" h="10058400">
                <a:moveTo>
                  <a:pt x="7315200" y="0"/>
                </a:moveTo>
                <a:lnTo>
                  <a:pt x="0" y="0"/>
                </a:lnTo>
                <a:lnTo>
                  <a:pt x="0" y="10058400"/>
                </a:lnTo>
                <a:lnTo>
                  <a:pt x="7315200" y="10058400"/>
                </a:lnTo>
                <a:lnTo>
                  <a:pt x="7315200" y="0"/>
                </a:lnTo>
                <a:close/>
              </a:path>
            </a:pathLst>
          </a:custGeom>
          <a:solidFill>
            <a:srgbClr val="D9D9D9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902200"/>
            <a:ext cx="7315200" cy="231140"/>
          </a:xfrm>
          <a:custGeom>
            <a:avLst/>
            <a:gdLst/>
            <a:ahLst/>
            <a:cxnLst/>
            <a:rect l="l" t="t" r="r" b="b"/>
            <a:pathLst>
              <a:path w="7315200" h="231139">
                <a:moveTo>
                  <a:pt x="7315200" y="0"/>
                </a:moveTo>
                <a:lnTo>
                  <a:pt x="0" y="0"/>
                </a:lnTo>
                <a:lnTo>
                  <a:pt x="0" y="231139"/>
                </a:lnTo>
                <a:lnTo>
                  <a:pt x="7315200" y="231139"/>
                </a:lnTo>
                <a:lnTo>
                  <a:pt x="7315200" y="0"/>
                </a:lnTo>
                <a:close/>
              </a:path>
            </a:pathLst>
          </a:custGeom>
          <a:solidFill>
            <a:srgbClr val="B0D2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9077" y="297370"/>
            <a:ext cx="6764020" cy="451675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00" b="1" spc="190" dirty="0">
                <a:solidFill>
                  <a:srgbClr val="053C7D"/>
                </a:solidFill>
                <a:latin typeface="Calibri"/>
                <a:cs typeface="Calibri"/>
              </a:rPr>
              <a:t>VOLUNTARY</a:t>
            </a:r>
            <a:r>
              <a:rPr sz="1400" b="1" spc="1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7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400" b="1" spc="1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400" b="1" spc="18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endParaRPr sz="1400" dirty="0">
              <a:latin typeface="Calibri"/>
              <a:cs typeface="Calibri"/>
            </a:endParaRPr>
          </a:p>
          <a:p>
            <a:pPr marL="112395" marR="41275" indent="-12700">
              <a:lnSpc>
                <a:spcPts val="1300"/>
              </a:lnSpc>
              <a:spcBef>
                <a:spcPts val="375"/>
              </a:spcBef>
            </a:pP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Voluntary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offered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MetLife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Insurance.</a:t>
            </a:r>
            <a:r>
              <a:rPr sz="1200" spc="-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Delphi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salaried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retiree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and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wish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elect</a:t>
            </a:r>
            <a:r>
              <a:rPr sz="12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voluntary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term</a:t>
            </a:r>
            <a:r>
              <a:rPr sz="12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insurance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first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time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make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any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modifications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your</a:t>
            </a:r>
            <a:r>
              <a:rPr sz="1200" spc="114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current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election,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must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complete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MetLife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enrollment</a:t>
            </a:r>
            <a:r>
              <a:rPr sz="12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form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Statement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Health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form.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(NOTE: Delphi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hourly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Retirees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eligible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this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voluntary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benefit.)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Retiree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from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$10,000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endParaRPr sz="1200" dirty="0">
              <a:latin typeface="Calibri"/>
              <a:cs typeface="Calibri"/>
            </a:endParaRPr>
          </a:p>
          <a:p>
            <a:pPr marL="112395" marR="31750">
              <a:lnSpc>
                <a:spcPts val="1300"/>
              </a:lnSpc>
            </a:pP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$120,000</a:t>
            </a:r>
            <a:r>
              <a:rPr sz="12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spouse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from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$10,000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$50,000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available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$10,000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increments.</a:t>
            </a:r>
            <a:r>
              <a:rPr sz="1200" spc="-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Retiree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coverage,</a:t>
            </a:r>
            <a:r>
              <a:rPr sz="12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however,</a:t>
            </a:r>
            <a:r>
              <a:rPr sz="1200" spc="-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required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spouse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available.</a:t>
            </a:r>
            <a:endParaRPr sz="1200" dirty="0">
              <a:latin typeface="Calibri"/>
              <a:cs typeface="Calibri"/>
            </a:endParaRPr>
          </a:p>
          <a:p>
            <a:pPr marL="112395" marR="78105" indent="-12700">
              <a:lnSpc>
                <a:spcPts val="1300"/>
              </a:lnSpc>
              <a:spcBef>
                <a:spcPts val="100"/>
              </a:spcBef>
            </a:pP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Current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retiree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members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that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not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elected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within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90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days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8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retiring are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no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longer eligible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elect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insurance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coverage.</a:t>
            </a:r>
            <a:endParaRPr sz="1200" dirty="0">
              <a:latin typeface="Calibri"/>
              <a:cs typeface="Calibri"/>
            </a:endParaRPr>
          </a:p>
          <a:p>
            <a:pPr marL="112395" marR="219075" indent="-12700">
              <a:lnSpc>
                <a:spcPts val="1300"/>
              </a:lnSpc>
              <a:spcBef>
                <a:spcPts val="100"/>
              </a:spcBef>
            </a:pP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MetLife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replaced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Guardian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effective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01/01/2022.</a:t>
            </a:r>
            <a:r>
              <a:rPr sz="1200" spc="3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premiums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were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reduced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an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average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of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6.3%.</a:t>
            </a:r>
            <a:r>
              <a:rPr sz="1200" spc="2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changes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053C7D"/>
                </a:solidFill>
                <a:latin typeface="Calibri"/>
                <a:cs typeface="Calibri"/>
              </a:rPr>
              <a:t>added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benefits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 the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Insurance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DSRA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participants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effective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01/01/2022:</a:t>
            </a:r>
            <a:endParaRPr sz="1200" dirty="0">
              <a:latin typeface="Calibri"/>
              <a:cs typeface="Calibri"/>
            </a:endParaRPr>
          </a:p>
          <a:p>
            <a:pPr marL="112395" marR="147320" indent="-12700">
              <a:lnSpc>
                <a:spcPct val="90300"/>
              </a:lnSpc>
              <a:spcBef>
                <a:spcPts val="80"/>
              </a:spcBef>
            </a:pP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Upon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death of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Retiree,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surviving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Spouse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has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option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remain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053C7D"/>
                </a:solidFill>
                <a:latin typeface="Calibri"/>
                <a:cs typeface="Calibri"/>
              </a:rPr>
              <a:t>DSRA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Benefit</a:t>
            </a:r>
            <a:r>
              <a:rPr sz="12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Trust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MetLife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Insurance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until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age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80,</a:t>
            </a:r>
            <a:r>
              <a:rPr sz="12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at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which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time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they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will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have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option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move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a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Whole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Insurance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discontinue</a:t>
            </a:r>
            <a:r>
              <a:rPr sz="12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endParaRPr sz="1200" dirty="0">
              <a:latin typeface="Calibri"/>
              <a:cs typeface="Calibri"/>
            </a:endParaRPr>
          </a:p>
          <a:p>
            <a:pPr marL="386715" marR="5080" indent="-287020">
              <a:lnSpc>
                <a:spcPts val="1300"/>
              </a:lnSpc>
              <a:spcBef>
                <a:spcPts val="120"/>
              </a:spcBef>
              <a:buFont typeface="Courier New"/>
              <a:buChar char="o"/>
              <a:tabLst>
                <a:tab pos="386715" algn="l"/>
              </a:tabLst>
            </a:pP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Spouse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will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continue</a:t>
            </a:r>
            <a:r>
              <a:rPr sz="1200" spc="-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use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the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053C7D"/>
                </a:solidFill>
                <a:latin typeface="Calibri"/>
                <a:cs typeface="Calibri"/>
              </a:rPr>
              <a:t>age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Retiree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determine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their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premium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amount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the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Spouse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elects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continue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their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MetLife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Insurance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53C7D"/>
                </a:solidFill>
                <a:latin typeface="Calibri"/>
                <a:cs typeface="Calibri"/>
              </a:rPr>
              <a:t>coverage.</a:t>
            </a:r>
            <a:endParaRPr sz="1200" dirty="0">
              <a:latin typeface="Calibri"/>
              <a:cs typeface="Calibri"/>
            </a:endParaRPr>
          </a:p>
          <a:p>
            <a:pPr marL="386715" marR="223520" indent="-287020">
              <a:lnSpc>
                <a:spcPts val="1300"/>
              </a:lnSpc>
              <a:spcBef>
                <a:spcPts val="100"/>
              </a:spcBef>
              <a:buFont typeface="Courier New"/>
              <a:buChar char="o"/>
              <a:tabLst>
                <a:tab pos="386715" algn="l"/>
              </a:tabLst>
            </a:pP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Spouse</a:t>
            </a:r>
            <a:r>
              <a:rPr sz="12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must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notify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Benistar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they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elect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continue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MetLife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Insurance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program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following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death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Retiree.</a:t>
            </a:r>
            <a:endParaRPr sz="1200" dirty="0">
              <a:latin typeface="Calibri"/>
              <a:cs typeface="Calibri"/>
            </a:endParaRPr>
          </a:p>
          <a:p>
            <a:pPr marL="386080" indent="-286385">
              <a:lnSpc>
                <a:spcPts val="1360"/>
              </a:lnSpc>
              <a:buFont typeface="Courier New"/>
              <a:buChar char="o"/>
              <a:tabLst>
                <a:tab pos="386080" algn="l"/>
              </a:tabLst>
            </a:pP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Spousal</a:t>
            </a:r>
            <a:r>
              <a:rPr sz="12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coverage</a:t>
            </a:r>
            <a:r>
              <a:rPr sz="12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53C7D"/>
                </a:solidFill>
                <a:latin typeface="Calibri"/>
                <a:cs typeface="Calibri"/>
              </a:rPr>
              <a:t>above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$30,000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requires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physical.</a:t>
            </a:r>
            <a:endParaRPr sz="1200" dirty="0">
              <a:latin typeface="Calibri"/>
              <a:cs typeface="Calibri"/>
            </a:endParaRPr>
          </a:p>
          <a:p>
            <a:pPr marL="386080" indent="-286385">
              <a:lnSpc>
                <a:spcPts val="1400"/>
              </a:lnSpc>
              <a:buFont typeface="Courier New"/>
              <a:buChar char="o"/>
              <a:tabLst>
                <a:tab pos="386080" algn="l"/>
              </a:tabLst>
            </a:pPr>
            <a:r>
              <a:rPr sz="1200" spc="120" dirty="0">
                <a:solidFill>
                  <a:srgbClr val="053C7D"/>
                </a:solidFill>
                <a:latin typeface="Calibri"/>
                <a:cs typeface="Calibri"/>
              </a:rPr>
              <a:t>Age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Banded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Prices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guaranteed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3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years.</a:t>
            </a:r>
            <a:endParaRPr sz="1200" dirty="0">
              <a:latin typeface="Calibri"/>
              <a:cs typeface="Calibri"/>
            </a:endParaRPr>
          </a:p>
          <a:p>
            <a:pPr marL="112395" marR="107950" indent="-12700">
              <a:lnSpc>
                <a:spcPct val="90400"/>
              </a:lnSpc>
              <a:spcBef>
                <a:spcPts val="120"/>
              </a:spcBef>
            </a:pP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Please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review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53C7D"/>
                </a:solidFill>
                <a:latin typeface="Calibri"/>
                <a:cs typeface="Calibri"/>
              </a:rPr>
              <a:t>DSRA-</a:t>
            </a:r>
            <a:r>
              <a:rPr sz="1200" spc="85" dirty="0">
                <a:solidFill>
                  <a:srgbClr val="053C7D"/>
                </a:solidFill>
                <a:latin typeface="Calibri"/>
                <a:cs typeface="Calibri"/>
              </a:rPr>
              <a:t>BT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website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  <a:hlinkClick r:id="rId2"/>
              </a:rPr>
              <a:t>www.DSRABenefitTrust.net</a:t>
            </a:r>
            <a:r>
              <a:rPr sz="1200" spc="-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additional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information</a:t>
            </a:r>
            <a:r>
              <a:rPr sz="12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53C7D"/>
                </a:solidFill>
                <a:latin typeface="Calibri"/>
                <a:cs typeface="Calibri"/>
              </a:rPr>
              <a:t>and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documents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help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with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 your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12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Insurance</a:t>
            </a:r>
            <a:r>
              <a:rPr sz="12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questions.</a:t>
            </a:r>
            <a:r>
              <a:rPr sz="1200" spc="28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Benistar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is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always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available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12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(888)588- </a:t>
            </a:r>
            <a:r>
              <a:rPr sz="1200" spc="60" dirty="0">
                <a:solidFill>
                  <a:srgbClr val="053C7D"/>
                </a:solidFill>
                <a:latin typeface="Calibri"/>
                <a:cs typeface="Calibri"/>
              </a:rPr>
              <a:t>6682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53C7D"/>
                </a:solidFill>
                <a:latin typeface="Calibri"/>
                <a:cs typeface="Calibri"/>
              </a:rPr>
              <a:t>help</a:t>
            </a:r>
            <a:r>
              <a:rPr sz="12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053C7D"/>
                </a:solidFill>
                <a:latin typeface="Calibri"/>
                <a:cs typeface="Calibri"/>
              </a:rPr>
              <a:t>if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53C7D"/>
                </a:solidFill>
                <a:latin typeface="Calibri"/>
                <a:cs typeface="Calibri"/>
              </a:rPr>
              <a:t>you</a:t>
            </a:r>
            <a:r>
              <a:rPr sz="1200" spc="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53C7D"/>
                </a:solidFill>
                <a:latin typeface="Calibri"/>
                <a:cs typeface="Calibri"/>
              </a:rPr>
              <a:t>need</a:t>
            </a:r>
            <a:r>
              <a:rPr sz="12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53C7D"/>
                </a:solidFill>
                <a:latin typeface="Calibri"/>
                <a:cs typeface="Calibri"/>
              </a:rPr>
              <a:t>additional</a:t>
            </a:r>
            <a:r>
              <a:rPr sz="1200" spc="-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53C7D"/>
                </a:solidFill>
                <a:latin typeface="Calibri"/>
                <a:cs typeface="Calibri"/>
              </a:rPr>
              <a:t>information.</a:t>
            </a:r>
            <a:endParaRPr sz="1200" dirty="0">
              <a:latin typeface="Calibri"/>
              <a:cs typeface="Calibri"/>
            </a:endParaRPr>
          </a:p>
          <a:p>
            <a:pPr marL="120014">
              <a:lnSpc>
                <a:spcPct val="100000"/>
              </a:lnSpc>
              <a:spcBef>
                <a:spcPts val="695"/>
              </a:spcBef>
            </a:pPr>
            <a:r>
              <a:rPr sz="1400" b="1" spc="-50" dirty="0">
                <a:solidFill>
                  <a:srgbClr val="C52223"/>
                </a:solidFill>
                <a:latin typeface="Calibri"/>
                <a:cs typeface="Calibri"/>
              </a:rPr>
              <a:t>See</a:t>
            </a:r>
            <a:r>
              <a:rPr sz="1400" b="1" spc="13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enrollment</a:t>
            </a:r>
            <a:r>
              <a:rPr sz="1400" b="1" spc="11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form</a:t>
            </a:r>
            <a:r>
              <a:rPr sz="1400" b="1" spc="9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for</a:t>
            </a:r>
            <a:r>
              <a:rPr sz="1400" b="1" spc="12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all</a:t>
            </a:r>
            <a:r>
              <a:rPr sz="1400" b="1" spc="12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52223"/>
                </a:solidFill>
                <a:latin typeface="Calibri"/>
                <a:cs typeface="Calibri"/>
              </a:rPr>
              <a:t>plan</a:t>
            </a:r>
            <a:r>
              <a:rPr sz="1400" b="1" spc="11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C52223"/>
                </a:solidFill>
                <a:latin typeface="Calibri"/>
                <a:cs typeface="Calibri"/>
              </a:rPr>
              <a:t>rates.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772" y="8671242"/>
            <a:ext cx="6474460" cy="89281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0"/>
              </a:spcBef>
            </a:pPr>
            <a:r>
              <a:rPr sz="450" spc="-10" dirty="0">
                <a:solidFill>
                  <a:srgbClr val="C52223"/>
                </a:solidFill>
                <a:latin typeface="Calibri"/>
                <a:cs typeface="Calibri"/>
              </a:rPr>
              <a:t>vi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Voluntarylife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plan</a:t>
            </a:r>
            <a:r>
              <a:rPr sz="800" spc="-4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rates</a:t>
            </a:r>
            <a:r>
              <a:rPr sz="800" spc="-8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change</a:t>
            </a:r>
            <a:r>
              <a:rPr sz="800" spc="2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in</a:t>
            </a:r>
            <a:r>
              <a:rPr sz="800" spc="-2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five</a:t>
            </a:r>
            <a:r>
              <a:rPr sz="800" spc="-3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year</a:t>
            </a:r>
            <a:r>
              <a:rPr sz="800" spc="-7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C52223"/>
                </a:solidFill>
                <a:latin typeface="Calibri"/>
                <a:cs typeface="Calibri"/>
              </a:rPr>
              <a:t>increments,</a:t>
            </a:r>
            <a:r>
              <a:rPr sz="800" spc="5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C52223"/>
                </a:solidFill>
                <a:latin typeface="Calibri"/>
                <a:cs typeface="Calibri"/>
              </a:rPr>
              <a:t>i.e.</a:t>
            </a:r>
            <a:r>
              <a:rPr sz="800" spc="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40,</a:t>
            </a:r>
            <a:r>
              <a:rPr sz="800" spc="-4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45,</a:t>
            </a:r>
            <a:r>
              <a:rPr sz="800" spc="-4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50,</a:t>
            </a:r>
            <a:r>
              <a:rPr sz="800" spc="-4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etc.</a:t>
            </a:r>
            <a:r>
              <a:rPr sz="800" spc="-4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The</a:t>
            </a:r>
            <a:r>
              <a:rPr sz="800" spc="-3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new</a:t>
            </a:r>
            <a:r>
              <a:rPr sz="800" spc="-5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rate</a:t>
            </a:r>
            <a:r>
              <a:rPr sz="800" spc="-6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becomes</a:t>
            </a:r>
            <a:r>
              <a:rPr sz="800" spc="2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C52223"/>
                </a:solidFill>
                <a:latin typeface="Calibri"/>
                <a:cs typeface="Calibri"/>
              </a:rPr>
              <a:t>effective</a:t>
            </a:r>
            <a:r>
              <a:rPr sz="800" spc="-10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1/1</a:t>
            </a:r>
            <a:r>
              <a:rPr sz="800" spc="-7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C52223"/>
                </a:solidFill>
                <a:latin typeface="Calibri"/>
                <a:cs typeface="Calibri"/>
              </a:rPr>
              <a:t>after</a:t>
            </a:r>
            <a:r>
              <a:rPr sz="800" spc="-4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the</a:t>
            </a:r>
            <a:r>
              <a:rPr sz="800" spc="-60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insured</a:t>
            </a:r>
            <a:r>
              <a:rPr sz="800" spc="-7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enters</a:t>
            </a:r>
            <a:r>
              <a:rPr sz="800" spc="16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a</a:t>
            </a:r>
            <a:r>
              <a:rPr sz="800" spc="-4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new</a:t>
            </a:r>
            <a:r>
              <a:rPr sz="800" spc="-3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C52223"/>
                </a:solidFill>
                <a:latin typeface="Calibri"/>
                <a:cs typeface="Calibri"/>
              </a:rPr>
              <a:t>age</a:t>
            </a:r>
            <a:r>
              <a:rPr sz="800" spc="-3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C52223"/>
                </a:solidFill>
                <a:latin typeface="Calibri"/>
                <a:cs typeface="Calibri"/>
              </a:rPr>
              <a:t>category.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05"/>
              </a:spcBef>
            </a:pPr>
            <a:r>
              <a:rPr sz="675" baseline="24691" dirty="0">
                <a:solidFill>
                  <a:srgbClr val="053C7D"/>
                </a:solidFill>
                <a:latin typeface="Calibri"/>
                <a:cs typeface="Calibri"/>
              </a:rPr>
              <a:t>vii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Spouse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costs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are</a:t>
            </a:r>
            <a:r>
              <a:rPr sz="8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based</a:t>
            </a:r>
            <a:r>
              <a:rPr sz="8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 the 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retiree’s</a:t>
            </a:r>
            <a:r>
              <a:rPr sz="8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age.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00"/>
              </a:spcBef>
            </a:pP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-</a:t>
            </a:r>
            <a:r>
              <a:rPr sz="8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Only</a:t>
            </a:r>
            <a:r>
              <a:rPr sz="800" spc="-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new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retired</a:t>
            </a:r>
            <a:r>
              <a:rPr sz="800" spc="-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members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or</a:t>
            </a:r>
            <a:r>
              <a:rPr sz="800" spc="2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thosewho</a:t>
            </a:r>
            <a:r>
              <a:rPr sz="8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havejust</a:t>
            </a:r>
            <a:r>
              <a:rPr sz="800" spc="-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been</a:t>
            </a:r>
            <a:r>
              <a:rPr sz="8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made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 aware of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theseplan</a:t>
            </a:r>
            <a:r>
              <a:rPr sz="800" spc="-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options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can</a:t>
            </a:r>
            <a:r>
              <a:rPr sz="800" spc="-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elect</a:t>
            </a:r>
            <a:r>
              <a:rPr sz="800" spc="-6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800" spc="-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enroll</a:t>
            </a:r>
            <a:r>
              <a:rPr sz="8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800" spc="-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voluntarylifeplan.</a:t>
            </a:r>
            <a:endParaRPr sz="800">
              <a:latin typeface="Calibri"/>
              <a:cs typeface="Calibri"/>
            </a:endParaRPr>
          </a:p>
          <a:p>
            <a:pPr marL="38100" marR="30480">
              <a:lnSpc>
                <a:spcPct val="100000"/>
              </a:lnSpc>
              <a:spcBef>
                <a:spcPts val="300"/>
              </a:spcBef>
            </a:pP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IMPORTANTchange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90" dirty="0">
                <a:solidFill>
                  <a:srgbClr val="053C7D"/>
                </a:solidFill>
                <a:latin typeface="Calibri"/>
                <a:cs typeface="Calibri"/>
              </a:rPr>
              <a:t>–</a:t>
            </a:r>
            <a:r>
              <a:rPr sz="8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Spouseof</a:t>
            </a:r>
            <a:r>
              <a:rPr sz="8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retireehas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option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of</a:t>
            </a:r>
            <a:r>
              <a:rPr sz="8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remaining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in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8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plan</a:t>
            </a:r>
            <a:r>
              <a:rPr sz="8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at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 the</a:t>
            </a:r>
            <a:r>
              <a:rPr sz="8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same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rate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they</a:t>
            </a:r>
            <a:r>
              <a:rPr sz="800" spc="-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paid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based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on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retiree’s</a:t>
            </a:r>
            <a:r>
              <a:rPr sz="800" spc="-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age,</a:t>
            </a:r>
            <a:r>
              <a:rPr sz="8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until</a:t>
            </a:r>
            <a:r>
              <a:rPr sz="800" spc="-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age</a:t>
            </a:r>
            <a:r>
              <a:rPr sz="8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80,</a:t>
            </a:r>
            <a:r>
              <a:rPr sz="800" spc="-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then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move</a:t>
            </a:r>
            <a:r>
              <a:rPr sz="8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800" spc="-3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053C7D"/>
                </a:solidFill>
                <a:latin typeface="Calibri"/>
                <a:cs typeface="Calibri"/>
              </a:rPr>
              <a:t>a</a:t>
            </a:r>
            <a:r>
              <a:rPr sz="800" spc="5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whole</a:t>
            </a:r>
            <a:r>
              <a:rPr sz="800" spc="-5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053C7D"/>
                </a:solidFill>
                <a:latin typeface="Calibri"/>
                <a:cs typeface="Calibri"/>
              </a:rPr>
              <a:t>life</a:t>
            </a:r>
            <a:r>
              <a:rPr sz="800" spc="-4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53C7D"/>
                </a:solidFill>
                <a:latin typeface="Calibri"/>
                <a:cs typeface="Calibri"/>
              </a:rPr>
              <a:t>plan.</a:t>
            </a:r>
            <a:endParaRPr sz="800">
              <a:latin typeface="Calibri"/>
              <a:cs typeface="Calibri"/>
            </a:endParaRPr>
          </a:p>
          <a:p>
            <a:pPr marR="259079" algn="r">
              <a:lnSpc>
                <a:spcPts val="819"/>
              </a:lnSpc>
            </a:pPr>
            <a:r>
              <a:rPr sz="850" spc="-25" dirty="0">
                <a:solidFill>
                  <a:srgbClr val="031328"/>
                </a:solidFill>
                <a:latin typeface="Corbel"/>
                <a:cs typeface="Corbel"/>
              </a:rPr>
              <a:t>19</a:t>
            </a:r>
            <a:endParaRPr sz="85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85259" y="0"/>
            <a:ext cx="2588260" cy="200660"/>
          </a:xfrm>
          <a:custGeom>
            <a:avLst/>
            <a:gdLst/>
            <a:ahLst/>
            <a:cxnLst/>
            <a:rect l="l" t="t" r="r" b="b"/>
            <a:pathLst>
              <a:path w="2588259" h="200660">
                <a:moveTo>
                  <a:pt x="2588260" y="0"/>
                </a:moveTo>
                <a:lnTo>
                  <a:pt x="0" y="0"/>
                </a:lnTo>
                <a:lnTo>
                  <a:pt x="0" y="200659"/>
                </a:lnTo>
                <a:lnTo>
                  <a:pt x="2588260" y="200659"/>
                </a:lnTo>
                <a:lnTo>
                  <a:pt x="2588260" y="0"/>
                </a:lnTo>
                <a:close/>
              </a:path>
            </a:pathLst>
          </a:custGeom>
          <a:solidFill>
            <a:srgbClr val="042E6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0660"/>
            <a:ext cx="7315200" cy="9857740"/>
            <a:chOff x="0" y="200660"/>
            <a:chExt cx="7315200" cy="9857740"/>
          </a:xfrm>
        </p:grpSpPr>
        <p:sp>
          <p:nvSpPr>
            <p:cNvPr id="4" name="object 4"/>
            <p:cNvSpPr/>
            <p:nvPr/>
          </p:nvSpPr>
          <p:spPr>
            <a:xfrm>
              <a:off x="3985259" y="9857739"/>
              <a:ext cx="2588260" cy="200660"/>
            </a:xfrm>
            <a:custGeom>
              <a:avLst/>
              <a:gdLst/>
              <a:ahLst/>
              <a:cxnLst/>
              <a:rect l="l" t="t" r="r" b="b"/>
              <a:pathLst>
                <a:path w="2588259" h="200659">
                  <a:moveTo>
                    <a:pt x="2588260" y="0"/>
                  </a:moveTo>
                  <a:lnTo>
                    <a:pt x="0" y="0"/>
                  </a:lnTo>
                  <a:lnTo>
                    <a:pt x="0" y="200660"/>
                  </a:lnTo>
                  <a:lnTo>
                    <a:pt x="2588260" y="200660"/>
                  </a:lnTo>
                  <a:lnTo>
                    <a:pt x="2588260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0660"/>
              <a:ext cx="7315200" cy="96570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0500" y="4191000"/>
              <a:ext cx="3632200" cy="955040"/>
            </a:xfrm>
            <a:custGeom>
              <a:avLst/>
              <a:gdLst/>
              <a:ahLst/>
              <a:cxnLst/>
              <a:rect l="l" t="t" r="r" b="b"/>
              <a:pathLst>
                <a:path w="3632200" h="955039">
                  <a:moveTo>
                    <a:pt x="3632200" y="0"/>
                  </a:moveTo>
                  <a:lnTo>
                    <a:pt x="0" y="0"/>
                  </a:lnTo>
                  <a:lnTo>
                    <a:pt x="0" y="955039"/>
                  </a:lnTo>
                  <a:lnTo>
                    <a:pt x="3632200" y="955039"/>
                  </a:lnTo>
                  <a:lnTo>
                    <a:pt x="3632200" y="0"/>
                  </a:lnTo>
                  <a:close/>
                </a:path>
              </a:pathLst>
            </a:custGeom>
            <a:solidFill>
              <a:srgbClr val="FFFFFF">
                <a:alpha val="7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5267947"/>
              <a:ext cx="1138174" cy="68606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8406" y="4349591"/>
              <a:ext cx="640080" cy="470534"/>
            </a:xfrm>
            <a:custGeom>
              <a:avLst/>
              <a:gdLst/>
              <a:ahLst/>
              <a:cxnLst/>
              <a:rect l="l" t="t" r="r" b="b"/>
              <a:pathLst>
                <a:path w="640080" h="470535">
                  <a:moveTo>
                    <a:pt x="603981" y="0"/>
                  </a:moveTo>
                  <a:lnTo>
                    <a:pt x="35529" y="0"/>
                  </a:lnTo>
                  <a:lnTo>
                    <a:pt x="21733" y="2967"/>
                  </a:lnTo>
                  <a:lnTo>
                    <a:pt x="10436" y="11048"/>
                  </a:lnTo>
                  <a:lnTo>
                    <a:pt x="2803" y="23007"/>
                  </a:lnTo>
                  <a:lnTo>
                    <a:pt x="0" y="37611"/>
                  </a:lnTo>
                  <a:lnTo>
                    <a:pt x="0" y="173951"/>
                  </a:lnTo>
                  <a:lnTo>
                    <a:pt x="15655" y="170542"/>
                  </a:lnTo>
                  <a:lnTo>
                    <a:pt x="39082" y="169249"/>
                  </a:lnTo>
                  <a:lnTo>
                    <a:pt x="53294" y="171130"/>
                  </a:lnTo>
                  <a:lnTo>
                    <a:pt x="53294" y="56416"/>
                  </a:lnTo>
                  <a:lnTo>
                    <a:pt x="586216" y="56416"/>
                  </a:lnTo>
                  <a:lnTo>
                    <a:pt x="586216" y="413731"/>
                  </a:lnTo>
                  <a:lnTo>
                    <a:pt x="285105" y="413731"/>
                  </a:lnTo>
                  <a:lnTo>
                    <a:pt x="234493" y="470148"/>
                  </a:lnTo>
                  <a:lnTo>
                    <a:pt x="603981" y="470148"/>
                  </a:lnTo>
                  <a:lnTo>
                    <a:pt x="617776" y="467180"/>
                  </a:lnTo>
                  <a:lnTo>
                    <a:pt x="629074" y="459099"/>
                  </a:lnTo>
                  <a:lnTo>
                    <a:pt x="636707" y="447140"/>
                  </a:lnTo>
                  <a:lnTo>
                    <a:pt x="639510" y="432537"/>
                  </a:lnTo>
                  <a:lnTo>
                    <a:pt x="639510" y="37611"/>
                  </a:lnTo>
                  <a:lnTo>
                    <a:pt x="636707" y="23007"/>
                  </a:lnTo>
                  <a:lnTo>
                    <a:pt x="629074" y="11048"/>
                  </a:lnTo>
                  <a:lnTo>
                    <a:pt x="617776" y="2967"/>
                  </a:lnTo>
                  <a:lnTo>
                    <a:pt x="603981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771" y="4556452"/>
              <a:ext cx="150999" cy="1598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9840" y="4605497"/>
              <a:ext cx="467359" cy="289560"/>
            </a:xfrm>
            <a:custGeom>
              <a:avLst/>
              <a:gdLst/>
              <a:ahLst/>
              <a:cxnLst/>
              <a:rect l="l" t="t" r="r" b="b"/>
              <a:pathLst>
                <a:path w="467359" h="289560">
                  <a:moveTo>
                    <a:pt x="437994" y="321"/>
                  </a:moveTo>
                  <a:lnTo>
                    <a:pt x="423518" y="0"/>
                  </a:lnTo>
                  <a:lnTo>
                    <a:pt x="405906" y="7380"/>
                  </a:lnTo>
                  <a:lnTo>
                    <a:pt x="404130" y="11141"/>
                  </a:lnTo>
                  <a:lnTo>
                    <a:pt x="272689" y="155944"/>
                  </a:lnTo>
                  <a:lnTo>
                    <a:pt x="233606" y="139019"/>
                  </a:lnTo>
                  <a:lnTo>
                    <a:pt x="186891" y="131350"/>
                  </a:lnTo>
                  <a:lnTo>
                    <a:pt x="171430" y="130556"/>
                  </a:lnTo>
                  <a:lnTo>
                    <a:pt x="155969" y="131247"/>
                  </a:lnTo>
                  <a:lnTo>
                    <a:pt x="109254" y="140899"/>
                  </a:lnTo>
                  <a:lnTo>
                    <a:pt x="66729" y="158765"/>
                  </a:lnTo>
                  <a:lnTo>
                    <a:pt x="30201" y="185093"/>
                  </a:lnTo>
                  <a:lnTo>
                    <a:pt x="0" y="289463"/>
                  </a:lnTo>
                  <a:lnTo>
                    <a:pt x="265583" y="289463"/>
                  </a:lnTo>
                  <a:lnTo>
                    <a:pt x="265583" y="288523"/>
                  </a:lnTo>
                  <a:lnTo>
                    <a:pt x="341083" y="195436"/>
                  </a:lnTo>
                  <a:lnTo>
                    <a:pt x="457424" y="65677"/>
                  </a:lnTo>
                  <a:lnTo>
                    <a:pt x="463988" y="55540"/>
                  </a:lnTo>
                  <a:lnTo>
                    <a:pt x="467305" y="43111"/>
                  </a:lnTo>
                  <a:lnTo>
                    <a:pt x="466792" y="29976"/>
                  </a:lnTo>
                  <a:lnTo>
                    <a:pt x="461865" y="17723"/>
                  </a:lnTo>
                  <a:lnTo>
                    <a:pt x="451303" y="6288"/>
                  </a:lnTo>
                  <a:lnTo>
                    <a:pt x="437994" y="321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0037" y="5304154"/>
            <a:ext cx="889635" cy="4318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520"/>
              </a:lnSpc>
              <a:spcBef>
                <a:spcPts val="280"/>
              </a:spcBef>
            </a:pPr>
            <a:r>
              <a:rPr sz="1400" b="1" spc="-10" dirty="0">
                <a:solidFill>
                  <a:srgbClr val="053C7D"/>
                </a:solidFill>
                <a:latin typeface="Corbel"/>
                <a:cs typeface="Corbel"/>
              </a:rPr>
              <a:t>Enrollment Questions?</a:t>
            </a:r>
            <a:endParaRPr sz="1400">
              <a:latin typeface="Corbel"/>
              <a:cs typeface="Corbe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5420" y="5267947"/>
            <a:ext cx="3634740" cy="2312035"/>
            <a:chOff x="185420" y="5267947"/>
            <a:chExt cx="3634740" cy="231203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7480" y="5267947"/>
              <a:ext cx="1138174" cy="68606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5420" y="6014720"/>
              <a:ext cx="3634740" cy="1564640"/>
            </a:xfrm>
            <a:custGeom>
              <a:avLst/>
              <a:gdLst/>
              <a:ahLst/>
              <a:cxnLst/>
              <a:rect l="l" t="t" r="r" b="b"/>
              <a:pathLst>
                <a:path w="3634740" h="1564640">
                  <a:moveTo>
                    <a:pt x="3634740" y="0"/>
                  </a:moveTo>
                  <a:lnTo>
                    <a:pt x="0" y="0"/>
                  </a:lnTo>
                  <a:lnTo>
                    <a:pt x="0" y="1564639"/>
                  </a:lnTo>
                  <a:lnTo>
                    <a:pt x="3634740" y="1564639"/>
                  </a:lnTo>
                  <a:lnTo>
                    <a:pt x="3634740" y="0"/>
                  </a:lnTo>
                  <a:close/>
                </a:path>
              </a:pathLst>
            </a:custGeom>
            <a:solidFill>
              <a:srgbClr val="FFFFFF">
                <a:alpha val="7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71779" y="6018784"/>
            <a:ext cx="960119" cy="58991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indent="-1270" algn="ctr">
              <a:lnSpc>
                <a:spcPts val="1080"/>
              </a:lnSpc>
              <a:spcBef>
                <a:spcPts val="235"/>
              </a:spcBef>
            </a:pP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0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00" spc="30" dirty="0">
                <a:solidFill>
                  <a:srgbClr val="053C7D"/>
                </a:solidFill>
                <a:latin typeface="Calibri"/>
                <a:cs typeface="Calibri"/>
              </a:rPr>
              <a:t> information</a:t>
            </a:r>
            <a:r>
              <a:rPr sz="1000" spc="10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30" dirty="0">
                <a:solidFill>
                  <a:srgbClr val="053C7D"/>
                </a:solidFill>
                <a:latin typeface="Calibri"/>
                <a:cs typeface="Calibri"/>
              </a:rPr>
              <a:t>you </a:t>
            </a:r>
            <a:r>
              <a:rPr sz="1000" spc="75" dirty="0">
                <a:solidFill>
                  <a:srgbClr val="053C7D"/>
                </a:solidFill>
                <a:latin typeface="Calibri"/>
                <a:cs typeface="Calibri"/>
              </a:rPr>
              <a:t>need</a:t>
            </a:r>
            <a:r>
              <a:rPr sz="1000" spc="3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to</a:t>
            </a:r>
            <a:r>
              <a:rPr sz="10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053C7D"/>
                </a:solidFill>
                <a:latin typeface="Calibri"/>
                <a:cs typeface="Calibri"/>
              </a:rPr>
              <a:t>be</a:t>
            </a:r>
            <a:r>
              <a:rPr sz="1000" spc="3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25" dirty="0">
                <a:solidFill>
                  <a:srgbClr val="053C7D"/>
                </a:solidFill>
                <a:latin typeface="Calibri"/>
                <a:cs typeface="Calibri"/>
              </a:rPr>
              <a:t>an </a:t>
            </a: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informed</a:t>
            </a:r>
            <a:r>
              <a:rPr sz="1000" spc="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53C7D"/>
                </a:solidFill>
                <a:latin typeface="Calibri"/>
                <a:cs typeface="Calibri"/>
              </a:rPr>
              <a:t>buyer.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823492" y="4203848"/>
            <a:ext cx="2007235" cy="1750695"/>
            <a:chOff x="1823492" y="4203848"/>
            <a:chExt cx="2007235" cy="175069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5610" y="4203848"/>
              <a:ext cx="142099" cy="15044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823491" y="4373104"/>
              <a:ext cx="426720" cy="668020"/>
            </a:xfrm>
            <a:custGeom>
              <a:avLst/>
              <a:gdLst/>
              <a:ahLst/>
              <a:cxnLst/>
              <a:rect l="l" t="t" r="r" b="b"/>
              <a:pathLst>
                <a:path w="426719" h="668020">
                  <a:moveTo>
                    <a:pt x="366814" y="112826"/>
                  </a:moveTo>
                  <a:lnTo>
                    <a:pt x="357047" y="69583"/>
                  </a:lnTo>
                  <a:lnTo>
                    <a:pt x="329730" y="35814"/>
                  </a:lnTo>
                  <a:lnTo>
                    <a:pt x="292430" y="15303"/>
                  </a:lnTo>
                  <a:lnTo>
                    <a:pt x="242468" y="2349"/>
                  </a:lnTo>
                  <a:lnTo>
                    <a:pt x="213169" y="0"/>
                  </a:lnTo>
                  <a:lnTo>
                    <a:pt x="198513" y="673"/>
                  </a:lnTo>
                  <a:lnTo>
                    <a:pt x="154546" y="9398"/>
                  </a:lnTo>
                  <a:lnTo>
                    <a:pt x="114579" y="25857"/>
                  </a:lnTo>
                  <a:lnTo>
                    <a:pt x="79933" y="50774"/>
                  </a:lnTo>
                  <a:lnTo>
                    <a:pt x="60388" y="112826"/>
                  </a:lnTo>
                  <a:lnTo>
                    <a:pt x="366814" y="112826"/>
                  </a:lnTo>
                  <a:close/>
                </a:path>
                <a:path w="426719" h="668020">
                  <a:moveTo>
                    <a:pt x="426326" y="150444"/>
                  </a:moveTo>
                  <a:lnTo>
                    <a:pt x="0" y="150444"/>
                  </a:lnTo>
                  <a:lnTo>
                    <a:pt x="35521" y="263283"/>
                  </a:lnTo>
                  <a:lnTo>
                    <a:pt x="88823" y="263283"/>
                  </a:lnTo>
                  <a:lnTo>
                    <a:pt x="124345" y="629996"/>
                  </a:lnTo>
                  <a:lnTo>
                    <a:pt x="71056" y="629996"/>
                  </a:lnTo>
                  <a:lnTo>
                    <a:pt x="71056" y="667600"/>
                  </a:lnTo>
                  <a:lnTo>
                    <a:pt x="355269" y="667600"/>
                  </a:lnTo>
                  <a:lnTo>
                    <a:pt x="355269" y="629996"/>
                  </a:lnTo>
                  <a:lnTo>
                    <a:pt x="301980" y="629996"/>
                  </a:lnTo>
                  <a:lnTo>
                    <a:pt x="337502" y="263283"/>
                  </a:lnTo>
                  <a:lnTo>
                    <a:pt x="390804" y="263283"/>
                  </a:lnTo>
                  <a:lnTo>
                    <a:pt x="426326" y="15044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2400" y="5273052"/>
              <a:ext cx="1138174" cy="68096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685670" y="5304154"/>
            <a:ext cx="6775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53C7D"/>
                </a:solidFill>
                <a:latin typeface="Corbel"/>
                <a:cs typeface="Corbel"/>
              </a:rPr>
              <a:t>Answers</a:t>
            </a:r>
            <a:endParaRPr sz="1400">
              <a:latin typeface="Corbel"/>
              <a:cs typeface="Corbe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43303" y="6018784"/>
            <a:ext cx="962025" cy="141287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065" marR="5080" indent="-1905" algn="ctr">
              <a:lnSpc>
                <a:spcPct val="90000"/>
              </a:lnSpc>
              <a:spcBef>
                <a:spcPts val="219"/>
              </a:spcBef>
            </a:pP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all</a:t>
            </a:r>
            <a:r>
              <a:rPr sz="1000" spc="1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53C7D"/>
                </a:solidFill>
                <a:latin typeface="Calibri"/>
                <a:cs typeface="Calibri"/>
              </a:rPr>
              <a:t>your </a:t>
            </a: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questions</a:t>
            </a:r>
            <a:r>
              <a:rPr sz="1000" spc="-1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053C7D"/>
                </a:solidFill>
                <a:latin typeface="Calibri"/>
                <a:cs typeface="Calibri"/>
              </a:rPr>
              <a:t>about </a:t>
            </a: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Medicare</a:t>
            </a:r>
            <a:r>
              <a:rPr sz="10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053C7D"/>
                </a:solidFill>
                <a:latin typeface="Calibri"/>
                <a:cs typeface="Calibri"/>
              </a:rPr>
              <a:t>and </a:t>
            </a:r>
            <a:r>
              <a:rPr sz="1000" spc="40" dirty="0">
                <a:solidFill>
                  <a:srgbClr val="053C7D"/>
                </a:solidFill>
                <a:latin typeface="Calibri"/>
                <a:cs typeface="Calibri"/>
              </a:rPr>
              <a:t>additional </a:t>
            </a:r>
            <a:r>
              <a:rPr sz="1000" spc="60" dirty="0">
                <a:solidFill>
                  <a:srgbClr val="053C7D"/>
                </a:solidFill>
                <a:latin typeface="Calibri"/>
                <a:cs typeface="Calibri"/>
              </a:rPr>
              <a:t>coverage </a:t>
            </a:r>
            <a:r>
              <a:rPr sz="1000" spc="45" dirty="0">
                <a:solidFill>
                  <a:srgbClr val="053C7D"/>
                </a:solidFill>
                <a:latin typeface="Calibri"/>
                <a:cs typeface="Calibri"/>
              </a:rPr>
              <a:t>options </a:t>
            </a:r>
            <a:r>
              <a:rPr sz="1000" spc="65" dirty="0">
                <a:solidFill>
                  <a:srgbClr val="053C7D"/>
                </a:solidFill>
                <a:latin typeface="Calibri"/>
                <a:cs typeface="Calibri"/>
              </a:rPr>
              <a:t>including</a:t>
            </a:r>
            <a:r>
              <a:rPr sz="1000" spc="-1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53C7D"/>
                </a:solidFill>
                <a:latin typeface="Calibri"/>
                <a:cs typeface="Calibri"/>
              </a:rPr>
              <a:t>Life </a:t>
            </a:r>
            <a:r>
              <a:rPr sz="1000" spc="35" dirty="0">
                <a:solidFill>
                  <a:srgbClr val="053C7D"/>
                </a:solidFill>
                <a:latin typeface="Calibri"/>
                <a:cs typeface="Calibri"/>
              </a:rPr>
              <a:t>Insurance </a:t>
            </a: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through</a:t>
            </a:r>
            <a:r>
              <a:rPr sz="1000" spc="2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 DSRA-BT</a:t>
            </a: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50" dirty="0">
                <a:solidFill>
                  <a:srgbClr val="053C7D"/>
                </a:solidFill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75533" y="5304154"/>
            <a:ext cx="8566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53C7D"/>
                </a:solidFill>
                <a:latin typeface="Corbel"/>
                <a:cs typeface="Corbel"/>
              </a:rPr>
              <a:t>Call</a:t>
            </a:r>
            <a:r>
              <a:rPr sz="1400" b="1" spc="-80" dirty="0">
                <a:solidFill>
                  <a:srgbClr val="053C7D"/>
                </a:solidFill>
                <a:latin typeface="Corbel"/>
                <a:cs typeface="Corbel"/>
              </a:rPr>
              <a:t> </a:t>
            </a:r>
            <a:r>
              <a:rPr sz="1400" b="1" spc="-10" dirty="0">
                <a:solidFill>
                  <a:srgbClr val="053C7D"/>
                </a:solidFill>
                <a:latin typeface="Corbel"/>
                <a:cs typeface="Corbel"/>
              </a:rPr>
              <a:t>Center</a:t>
            </a:r>
            <a:endParaRPr sz="1400">
              <a:latin typeface="Corbel"/>
              <a:cs typeface="Corbe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27401" y="6018784"/>
            <a:ext cx="952500" cy="11385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065" marR="5080" indent="-1270" algn="ctr">
              <a:lnSpc>
                <a:spcPct val="90000"/>
              </a:lnSpc>
              <a:spcBef>
                <a:spcPts val="219"/>
              </a:spcBef>
            </a:pP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for</a:t>
            </a:r>
            <a:r>
              <a:rPr sz="1000" spc="1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053C7D"/>
                </a:solidFill>
                <a:latin typeface="Calibri"/>
                <a:cs typeface="Calibri"/>
              </a:rPr>
              <a:t>plans </a:t>
            </a:r>
            <a:r>
              <a:rPr sz="1000" spc="45" dirty="0">
                <a:solidFill>
                  <a:srgbClr val="053C7D"/>
                </a:solidFill>
                <a:latin typeface="Calibri"/>
                <a:cs typeface="Calibri"/>
              </a:rPr>
              <a:t>offered</a:t>
            </a:r>
            <a:r>
              <a:rPr sz="1000" spc="4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053C7D"/>
                </a:solidFill>
                <a:latin typeface="Calibri"/>
                <a:cs typeface="Calibri"/>
              </a:rPr>
              <a:t>through </a:t>
            </a: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the</a:t>
            </a:r>
            <a:r>
              <a:rPr sz="1000" spc="1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053C7D"/>
                </a:solidFill>
                <a:latin typeface="Calibri"/>
                <a:cs typeface="Calibri"/>
              </a:rPr>
              <a:t>DSRA-</a:t>
            </a: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BT </a:t>
            </a:r>
            <a:r>
              <a:rPr sz="1000" spc="40" dirty="0">
                <a:solidFill>
                  <a:srgbClr val="053C7D"/>
                </a:solidFill>
                <a:latin typeface="Calibri"/>
                <a:cs typeface="Calibri"/>
              </a:rPr>
              <a:t>Medical, </a:t>
            </a:r>
            <a:r>
              <a:rPr sz="1000" spc="35" dirty="0">
                <a:solidFill>
                  <a:srgbClr val="053C7D"/>
                </a:solidFill>
                <a:latin typeface="Calibri"/>
                <a:cs typeface="Calibri"/>
              </a:rPr>
              <a:t>Prescription </a:t>
            </a:r>
            <a:r>
              <a:rPr sz="1000" spc="65" dirty="0">
                <a:solidFill>
                  <a:srgbClr val="053C7D"/>
                </a:solidFill>
                <a:latin typeface="Calibri"/>
                <a:cs typeface="Calibri"/>
              </a:rPr>
              <a:t>Drugs,</a:t>
            </a:r>
            <a:r>
              <a:rPr sz="1000" spc="5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053C7D"/>
                </a:solidFill>
                <a:latin typeface="Calibri"/>
                <a:cs typeface="Calibri"/>
              </a:rPr>
              <a:t>Dental, </a:t>
            </a:r>
            <a:r>
              <a:rPr sz="1000" spc="50" dirty="0">
                <a:solidFill>
                  <a:srgbClr val="053C7D"/>
                </a:solidFill>
                <a:latin typeface="Calibri"/>
                <a:cs typeface="Calibri"/>
              </a:rPr>
              <a:t>Vision</a:t>
            </a:r>
            <a:r>
              <a:rPr sz="1000" spc="27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053C7D"/>
                </a:solidFill>
                <a:latin typeface="Calibri"/>
                <a:cs typeface="Calibri"/>
              </a:rPr>
              <a:t>and</a:t>
            </a:r>
            <a:r>
              <a:rPr sz="1000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053C7D"/>
                </a:solidFill>
                <a:latin typeface="Calibri"/>
                <a:cs typeface="Calibri"/>
              </a:rPr>
              <a:t>Life </a:t>
            </a:r>
            <a:r>
              <a:rPr sz="1000" spc="45" dirty="0">
                <a:solidFill>
                  <a:srgbClr val="053C7D"/>
                </a:solidFill>
                <a:latin typeface="Calibri"/>
                <a:cs typeface="Calibri"/>
              </a:rPr>
              <a:t>Insurance</a:t>
            </a:r>
            <a:r>
              <a:rPr sz="1000" spc="25" dirty="0">
                <a:solidFill>
                  <a:srgbClr val="053C7D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053C7D"/>
                </a:solidFill>
                <a:latin typeface="Calibri"/>
                <a:cs typeface="Calibri"/>
              </a:rPr>
              <a:t>Help!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985259" y="3053079"/>
            <a:ext cx="2588260" cy="1976120"/>
          </a:xfrm>
          <a:custGeom>
            <a:avLst/>
            <a:gdLst/>
            <a:ahLst/>
            <a:cxnLst/>
            <a:rect l="l" t="t" r="r" b="b"/>
            <a:pathLst>
              <a:path w="2588259" h="1976120">
                <a:moveTo>
                  <a:pt x="2588260" y="0"/>
                </a:moveTo>
                <a:lnTo>
                  <a:pt x="0" y="0"/>
                </a:lnTo>
                <a:lnTo>
                  <a:pt x="0" y="1976120"/>
                </a:lnTo>
                <a:lnTo>
                  <a:pt x="2588260" y="1976120"/>
                </a:lnTo>
                <a:lnTo>
                  <a:pt x="2588260" y="0"/>
                </a:lnTo>
                <a:close/>
              </a:path>
            </a:pathLst>
          </a:custGeom>
          <a:solidFill>
            <a:srgbClr val="03172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985259" y="5029200"/>
            <a:ext cx="2588260" cy="1976120"/>
          </a:xfrm>
          <a:prstGeom prst="rect">
            <a:avLst/>
          </a:prstGeom>
          <a:solidFill>
            <a:srgbClr val="053C7D">
              <a:alpha val="79998"/>
            </a:srgbClr>
          </a:solidFill>
        </p:spPr>
        <p:txBody>
          <a:bodyPr vert="horz" wrap="square" lIns="0" tIns="264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85"/>
              </a:spcBef>
            </a:pPr>
            <a:endParaRPr sz="2700">
              <a:latin typeface="Times New Roman"/>
              <a:cs typeface="Times New Roman"/>
            </a:endParaRPr>
          </a:p>
          <a:p>
            <a:pPr marL="577850" marR="107314" indent="-191135">
              <a:lnSpc>
                <a:spcPts val="2920"/>
              </a:lnSpc>
            </a:pPr>
            <a:r>
              <a:rPr sz="2700" spc="-100" dirty="0">
                <a:solidFill>
                  <a:srgbClr val="FFFFFF"/>
                </a:solidFill>
                <a:latin typeface="Corbel"/>
                <a:cs typeface="Corbel"/>
              </a:rPr>
              <a:t>Benistar</a:t>
            </a:r>
            <a:r>
              <a:rPr sz="2700" spc="-6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95" dirty="0">
                <a:solidFill>
                  <a:srgbClr val="FFFFFF"/>
                </a:solidFill>
                <a:latin typeface="Corbel"/>
                <a:cs typeface="Corbel"/>
              </a:rPr>
              <a:t>Retiree </a:t>
            </a:r>
            <a:r>
              <a:rPr sz="2700" spc="-105" dirty="0">
                <a:solidFill>
                  <a:srgbClr val="FFFFFF"/>
                </a:solidFill>
                <a:latin typeface="Corbel"/>
                <a:cs typeface="Corbel"/>
              </a:rPr>
              <a:t>Service</a:t>
            </a:r>
            <a:r>
              <a:rPr sz="2700" spc="-1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700" spc="-75" dirty="0">
                <a:solidFill>
                  <a:srgbClr val="FFFFFF"/>
                </a:solidFill>
                <a:latin typeface="Corbel"/>
                <a:cs typeface="Corbel"/>
              </a:rPr>
              <a:t>Center</a:t>
            </a:r>
            <a:endParaRPr sz="2700">
              <a:latin typeface="Corbel"/>
              <a:cs typeface="Corbe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116070" y="4027804"/>
            <a:ext cx="23977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1(888)588-</a:t>
            </a:r>
            <a:r>
              <a:rPr spc="-20" dirty="0">
                <a:solidFill>
                  <a:srgbClr val="FFFFFF"/>
                </a:solidFill>
                <a:latin typeface="Calibri"/>
                <a:cs typeface="Calibri"/>
              </a:rPr>
              <a:t>6682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200525" y="4337684"/>
            <a:ext cx="23361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8:30</a:t>
            </a:r>
            <a:r>
              <a:rPr sz="18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am</a:t>
            </a:r>
            <a:r>
              <a:rPr sz="18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5:00</a:t>
            </a:r>
            <a:r>
              <a:rPr sz="18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pm</a:t>
            </a: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-90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200" b="1" spc="-82" baseline="-23809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4200" baseline="-23809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91659" y="4655184"/>
            <a:ext cx="1654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Monday</a:t>
            </a:r>
            <a:r>
              <a:rPr sz="18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9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Calibri"/>
                <a:cs typeface="Calibri"/>
              </a:rPr>
              <a:t>Friday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88428" y="4358994"/>
            <a:ext cx="2900680" cy="527050"/>
            <a:chOff x="788428" y="4358994"/>
            <a:chExt cx="2900680" cy="527050"/>
          </a:xfrm>
        </p:grpSpPr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8251" y="4358994"/>
              <a:ext cx="89084" cy="9402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03761" y="4358994"/>
              <a:ext cx="89084" cy="9402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60082" y="4358994"/>
              <a:ext cx="89084" cy="9402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81930" y="4358994"/>
              <a:ext cx="89084" cy="9402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941889" y="4462424"/>
              <a:ext cx="747395" cy="423545"/>
            </a:xfrm>
            <a:custGeom>
              <a:avLst/>
              <a:gdLst/>
              <a:ahLst/>
              <a:cxnLst/>
              <a:rect l="l" t="t" r="r" b="b"/>
              <a:pathLst>
                <a:path w="747395" h="423545">
                  <a:moveTo>
                    <a:pt x="97506" y="263287"/>
                  </a:moveTo>
                  <a:lnTo>
                    <a:pt x="61872" y="263287"/>
                  </a:lnTo>
                  <a:lnTo>
                    <a:pt x="61872" y="423134"/>
                  </a:lnTo>
                  <a:lnTo>
                    <a:pt x="97506" y="423134"/>
                  </a:lnTo>
                  <a:lnTo>
                    <a:pt x="97506" y="263287"/>
                  </a:lnTo>
                  <a:close/>
                </a:path>
                <a:path w="747395" h="423545">
                  <a:moveTo>
                    <a:pt x="150956" y="263287"/>
                  </a:moveTo>
                  <a:lnTo>
                    <a:pt x="115322" y="263287"/>
                  </a:lnTo>
                  <a:lnTo>
                    <a:pt x="115322" y="423134"/>
                  </a:lnTo>
                  <a:lnTo>
                    <a:pt x="150956" y="423134"/>
                  </a:lnTo>
                  <a:lnTo>
                    <a:pt x="150956" y="263287"/>
                  </a:lnTo>
                  <a:close/>
                </a:path>
                <a:path w="747395" h="423545">
                  <a:moveTo>
                    <a:pt x="329126" y="56416"/>
                  </a:moveTo>
                  <a:lnTo>
                    <a:pt x="240041" y="56416"/>
                  </a:lnTo>
                  <a:lnTo>
                    <a:pt x="240041" y="423134"/>
                  </a:lnTo>
                  <a:lnTo>
                    <a:pt x="275675" y="423134"/>
                  </a:lnTo>
                  <a:lnTo>
                    <a:pt x="275675" y="206870"/>
                  </a:lnTo>
                  <a:lnTo>
                    <a:pt x="329126" y="206870"/>
                  </a:lnTo>
                  <a:lnTo>
                    <a:pt x="329126" y="56416"/>
                  </a:lnTo>
                  <a:close/>
                </a:path>
                <a:path w="747395" h="423545">
                  <a:moveTo>
                    <a:pt x="329126" y="206870"/>
                  </a:moveTo>
                  <a:lnTo>
                    <a:pt x="293492" y="206870"/>
                  </a:lnTo>
                  <a:lnTo>
                    <a:pt x="293492" y="423134"/>
                  </a:lnTo>
                  <a:lnTo>
                    <a:pt x="329126" y="423134"/>
                  </a:lnTo>
                  <a:lnTo>
                    <a:pt x="329126" y="206870"/>
                  </a:lnTo>
                  <a:close/>
                </a:path>
                <a:path w="747395" h="423545">
                  <a:moveTo>
                    <a:pt x="453827" y="263287"/>
                  </a:moveTo>
                  <a:lnTo>
                    <a:pt x="418193" y="263287"/>
                  </a:lnTo>
                  <a:lnTo>
                    <a:pt x="418193" y="423134"/>
                  </a:lnTo>
                  <a:lnTo>
                    <a:pt x="453827" y="423134"/>
                  </a:lnTo>
                  <a:lnTo>
                    <a:pt x="453827" y="263287"/>
                  </a:lnTo>
                  <a:close/>
                </a:path>
                <a:path w="747395" h="423545">
                  <a:moveTo>
                    <a:pt x="507277" y="263287"/>
                  </a:moveTo>
                  <a:lnTo>
                    <a:pt x="471643" y="263287"/>
                  </a:lnTo>
                  <a:lnTo>
                    <a:pt x="471643" y="423134"/>
                  </a:lnTo>
                  <a:lnTo>
                    <a:pt x="507277" y="423134"/>
                  </a:lnTo>
                  <a:lnTo>
                    <a:pt x="507277" y="263287"/>
                  </a:lnTo>
                  <a:close/>
                </a:path>
                <a:path w="747395" h="423545">
                  <a:moveTo>
                    <a:pt x="685447" y="56416"/>
                  </a:moveTo>
                  <a:lnTo>
                    <a:pt x="596362" y="56416"/>
                  </a:lnTo>
                  <a:lnTo>
                    <a:pt x="596362" y="423134"/>
                  </a:lnTo>
                  <a:lnTo>
                    <a:pt x="631996" y="423134"/>
                  </a:lnTo>
                  <a:lnTo>
                    <a:pt x="631996" y="206870"/>
                  </a:lnTo>
                  <a:lnTo>
                    <a:pt x="685447" y="206870"/>
                  </a:lnTo>
                  <a:lnTo>
                    <a:pt x="685447" y="56416"/>
                  </a:lnTo>
                  <a:close/>
                </a:path>
                <a:path w="747395" h="423545">
                  <a:moveTo>
                    <a:pt x="685447" y="206870"/>
                  </a:moveTo>
                  <a:lnTo>
                    <a:pt x="649813" y="206870"/>
                  </a:lnTo>
                  <a:lnTo>
                    <a:pt x="649813" y="423134"/>
                  </a:lnTo>
                  <a:lnTo>
                    <a:pt x="685447" y="423134"/>
                  </a:lnTo>
                  <a:lnTo>
                    <a:pt x="685447" y="206870"/>
                  </a:lnTo>
                  <a:close/>
                </a:path>
                <a:path w="747395" h="423545">
                  <a:moveTo>
                    <a:pt x="150956" y="56416"/>
                  </a:moveTo>
                  <a:lnTo>
                    <a:pt x="61872" y="56416"/>
                  </a:lnTo>
                  <a:lnTo>
                    <a:pt x="61872" y="123176"/>
                  </a:lnTo>
                  <a:lnTo>
                    <a:pt x="35146" y="263287"/>
                  </a:lnTo>
                  <a:lnTo>
                    <a:pt x="177682" y="263287"/>
                  </a:lnTo>
                  <a:lnTo>
                    <a:pt x="150956" y="123176"/>
                  </a:lnTo>
                  <a:lnTo>
                    <a:pt x="150956" y="56416"/>
                  </a:lnTo>
                  <a:close/>
                </a:path>
                <a:path w="747395" h="423545">
                  <a:moveTo>
                    <a:pt x="507277" y="56416"/>
                  </a:moveTo>
                  <a:lnTo>
                    <a:pt x="418193" y="56416"/>
                  </a:lnTo>
                  <a:lnTo>
                    <a:pt x="418193" y="124116"/>
                  </a:lnTo>
                  <a:lnTo>
                    <a:pt x="391467" y="263287"/>
                  </a:lnTo>
                  <a:lnTo>
                    <a:pt x="534003" y="263287"/>
                  </a:lnTo>
                  <a:lnTo>
                    <a:pt x="507277" y="122236"/>
                  </a:lnTo>
                  <a:lnTo>
                    <a:pt x="507277" y="56416"/>
                  </a:lnTo>
                  <a:close/>
                </a:path>
                <a:path w="747395" h="423545">
                  <a:moveTo>
                    <a:pt x="188111" y="56416"/>
                  </a:moveTo>
                  <a:lnTo>
                    <a:pt x="150956" y="56416"/>
                  </a:lnTo>
                  <a:lnTo>
                    <a:pt x="179463" y="190885"/>
                  </a:lnTo>
                  <a:lnTo>
                    <a:pt x="186590" y="197467"/>
                  </a:lnTo>
                  <a:lnTo>
                    <a:pt x="202625" y="197467"/>
                  </a:lnTo>
                  <a:lnTo>
                    <a:pt x="209752" y="191826"/>
                  </a:lnTo>
                  <a:lnTo>
                    <a:pt x="211534" y="182423"/>
                  </a:lnTo>
                  <a:lnTo>
                    <a:pt x="232170" y="91206"/>
                  </a:lnTo>
                  <a:lnTo>
                    <a:pt x="195499" y="91206"/>
                  </a:lnTo>
                  <a:lnTo>
                    <a:pt x="188111" y="56416"/>
                  </a:lnTo>
                  <a:close/>
                </a:path>
                <a:path w="747395" h="423545">
                  <a:moveTo>
                    <a:pt x="366209" y="56416"/>
                  </a:moveTo>
                  <a:lnTo>
                    <a:pt x="329126" y="56416"/>
                  </a:lnTo>
                  <a:lnTo>
                    <a:pt x="357633" y="190885"/>
                  </a:lnTo>
                  <a:lnTo>
                    <a:pt x="364760" y="197467"/>
                  </a:lnTo>
                  <a:lnTo>
                    <a:pt x="381686" y="197467"/>
                  </a:lnTo>
                  <a:lnTo>
                    <a:pt x="388795" y="191826"/>
                  </a:lnTo>
                  <a:lnTo>
                    <a:pt x="390576" y="182423"/>
                  </a:lnTo>
                  <a:lnTo>
                    <a:pt x="410362" y="92147"/>
                  </a:lnTo>
                  <a:lnTo>
                    <a:pt x="373668" y="92147"/>
                  </a:lnTo>
                  <a:lnTo>
                    <a:pt x="366209" y="56416"/>
                  </a:lnTo>
                  <a:close/>
                </a:path>
                <a:path w="747395" h="423545">
                  <a:moveTo>
                    <a:pt x="544361" y="56416"/>
                  </a:moveTo>
                  <a:lnTo>
                    <a:pt x="507277" y="56416"/>
                  </a:lnTo>
                  <a:lnTo>
                    <a:pt x="535784" y="190885"/>
                  </a:lnTo>
                  <a:lnTo>
                    <a:pt x="542911" y="197467"/>
                  </a:lnTo>
                  <a:lnTo>
                    <a:pt x="559837" y="197467"/>
                  </a:lnTo>
                  <a:lnTo>
                    <a:pt x="566964" y="191826"/>
                  </a:lnTo>
                  <a:lnTo>
                    <a:pt x="569637" y="182423"/>
                  </a:lnTo>
                  <a:lnTo>
                    <a:pt x="588784" y="92147"/>
                  </a:lnTo>
                  <a:lnTo>
                    <a:pt x="551820" y="92147"/>
                  </a:lnTo>
                  <a:lnTo>
                    <a:pt x="544361" y="56416"/>
                  </a:lnTo>
                  <a:close/>
                </a:path>
                <a:path w="747395" h="423545">
                  <a:moveTo>
                    <a:pt x="722508" y="56416"/>
                  </a:moveTo>
                  <a:lnTo>
                    <a:pt x="685447" y="56416"/>
                  </a:lnTo>
                  <a:lnTo>
                    <a:pt x="713954" y="190885"/>
                  </a:lnTo>
                  <a:lnTo>
                    <a:pt x="721081" y="197467"/>
                  </a:lnTo>
                  <a:lnTo>
                    <a:pt x="734443" y="197467"/>
                  </a:lnTo>
                  <a:lnTo>
                    <a:pt x="736225" y="196527"/>
                  </a:lnTo>
                  <a:lnTo>
                    <a:pt x="741528" y="192736"/>
                  </a:lnTo>
                  <a:lnTo>
                    <a:pt x="745245" y="187359"/>
                  </a:lnTo>
                  <a:lnTo>
                    <a:pt x="747124" y="180924"/>
                  </a:lnTo>
                  <a:lnTo>
                    <a:pt x="746915" y="173960"/>
                  </a:lnTo>
                  <a:lnTo>
                    <a:pt x="722508" y="56416"/>
                  </a:lnTo>
                  <a:close/>
                </a:path>
                <a:path w="747395" h="423545">
                  <a:moveTo>
                    <a:pt x="106414" y="0"/>
                  </a:moveTo>
                  <a:lnTo>
                    <a:pt x="61078" y="10460"/>
                  </a:lnTo>
                  <a:lnTo>
                    <a:pt x="29801" y="32909"/>
                  </a:lnTo>
                  <a:lnTo>
                    <a:pt x="403" y="173020"/>
                  </a:lnTo>
                  <a:lnTo>
                    <a:pt x="0" y="180792"/>
                  </a:lnTo>
                  <a:lnTo>
                    <a:pt x="2519" y="187947"/>
                  </a:lnTo>
                  <a:lnTo>
                    <a:pt x="7544" y="193515"/>
                  </a:lnTo>
                  <a:lnTo>
                    <a:pt x="14657" y="196527"/>
                  </a:lnTo>
                  <a:lnTo>
                    <a:pt x="25347" y="196527"/>
                  </a:lnTo>
                  <a:lnTo>
                    <a:pt x="32474" y="190885"/>
                  </a:lnTo>
                  <a:lnTo>
                    <a:pt x="35146" y="181482"/>
                  </a:lnTo>
                  <a:lnTo>
                    <a:pt x="61872" y="56416"/>
                  </a:lnTo>
                  <a:lnTo>
                    <a:pt x="188111" y="56416"/>
                  </a:lnTo>
                  <a:lnTo>
                    <a:pt x="169483" y="20201"/>
                  </a:lnTo>
                  <a:lnTo>
                    <a:pt x="133348" y="3966"/>
                  </a:lnTo>
                  <a:lnTo>
                    <a:pt x="115615" y="499"/>
                  </a:lnTo>
                  <a:lnTo>
                    <a:pt x="106414" y="0"/>
                  </a:lnTo>
                  <a:close/>
                </a:path>
                <a:path w="747395" h="423545">
                  <a:moveTo>
                    <a:pt x="462735" y="0"/>
                  </a:moveTo>
                  <a:lnTo>
                    <a:pt x="417399" y="10460"/>
                  </a:lnTo>
                  <a:lnTo>
                    <a:pt x="386140" y="32909"/>
                  </a:lnTo>
                  <a:lnTo>
                    <a:pt x="373668" y="91206"/>
                  </a:lnTo>
                  <a:lnTo>
                    <a:pt x="373668" y="92147"/>
                  </a:lnTo>
                  <a:lnTo>
                    <a:pt x="410362" y="92147"/>
                  </a:lnTo>
                  <a:lnTo>
                    <a:pt x="418193" y="56416"/>
                  </a:lnTo>
                  <a:lnTo>
                    <a:pt x="544361" y="56416"/>
                  </a:lnTo>
                  <a:lnTo>
                    <a:pt x="525804" y="20201"/>
                  </a:lnTo>
                  <a:lnTo>
                    <a:pt x="489669" y="3966"/>
                  </a:lnTo>
                  <a:lnTo>
                    <a:pt x="471936" y="499"/>
                  </a:lnTo>
                  <a:lnTo>
                    <a:pt x="462735" y="0"/>
                  </a:lnTo>
                  <a:close/>
                </a:path>
                <a:path w="747395" h="423545">
                  <a:moveTo>
                    <a:pt x="640904" y="0"/>
                  </a:moveTo>
                  <a:lnTo>
                    <a:pt x="595569" y="10460"/>
                  </a:lnTo>
                  <a:lnTo>
                    <a:pt x="564292" y="32909"/>
                  </a:lnTo>
                  <a:lnTo>
                    <a:pt x="551820" y="92147"/>
                  </a:lnTo>
                  <a:lnTo>
                    <a:pt x="588784" y="92147"/>
                  </a:lnTo>
                  <a:lnTo>
                    <a:pt x="596362" y="56416"/>
                  </a:lnTo>
                  <a:lnTo>
                    <a:pt x="722508" y="56416"/>
                  </a:lnTo>
                  <a:lnTo>
                    <a:pt x="703974" y="20201"/>
                  </a:lnTo>
                  <a:lnTo>
                    <a:pt x="667839" y="3966"/>
                  </a:lnTo>
                  <a:lnTo>
                    <a:pt x="650105" y="499"/>
                  </a:lnTo>
                  <a:lnTo>
                    <a:pt x="640904" y="0"/>
                  </a:lnTo>
                  <a:close/>
                </a:path>
                <a:path w="747395" h="423545">
                  <a:moveTo>
                    <a:pt x="284583" y="0"/>
                  </a:moveTo>
                  <a:lnTo>
                    <a:pt x="239248" y="10460"/>
                  </a:lnTo>
                  <a:lnTo>
                    <a:pt x="207971" y="32909"/>
                  </a:lnTo>
                  <a:lnTo>
                    <a:pt x="195499" y="91206"/>
                  </a:lnTo>
                  <a:lnTo>
                    <a:pt x="232170" y="91206"/>
                  </a:lnTo>
                  <a:lnTo>
                    <a:pt x="240041" y="56416"/>
                  </a:lnTo>
                  <a:lnTo>
                    <a:pt x="366209" y="56416"/>
                  </a:lnTo>
                  <a:lnTo>
                    <a:pt x="347653" y="20201"/>
                  </a:lnTo>
                  <a:lnTo>
                    <a:pt x="311518" y="3966"/>
                  </a:lnTo>
                  <a:lnTo>
                    <a:pt x="293784" y="499"/>
                  </a:lnTo>
                  <a:lnTo>
                    <a:pt x="284583" y="0"/>
                  </a:lnTo>
                  <a:close/>
                </a:path>
              </a:pathLst>
            </a:custGeom>
            <a:solidFill>
              <a:srgbClr val="124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8428" y="4436790"/>
              <a:ext cx="147821" cy="2496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160"/>
            <a:ext cx="7315199" cy="45618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8500" y="4749800"/>
            <a:ext cx="3378200" cy="558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13326" y="9005569"/>
            <a:ext cx="2135505" cy="441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ts val="1880"/>
              </a:lnSpc>
              <a:spcBef>
                <a:spcPts val="100"/>
              </a:spcBef>
            </a:pPr>
            <a:r>
              <a:rPr sz="1600" b="1" spc="114" dirty="0">
                <a:solidFill>
                  <a:srgbClr val="042E60"/>
                </a:solidFill>
                <a:latin typeface="Calibri"/>
                <a:cs typeface="Calibri"/>
              </a:rPr>
              <a:t>Health</a:t>
            </a:r>
            <a:r>
              <a:rPr sz="1600" b="1" spc="1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600" b="1" spc="80" dirty="0">
                <a:solidFill>
                  <a:srgbClr val="042E60"/>
                </a:solidFill>
                <a:latin typeface="Calibri"/>
                <a:cs typeface="Calibri"/>
              </a:rPr>
              <a:t>Matters</a:t>
            </a:r>
            <a:r>
              <a:rPr sz="1600" b="1" spc="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600" b="1" spc="125" dirty="0">
                <a:solidFill>
                  <a:srgbClr val="042E60"/>
                </a:solidFill>
                <a:latin typeface="Calibri"/>
                <a:cs typeface="Calibri"/>
              </a:rPr>
              <a:t>Guide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400"/>
              </a:lnSpc>
            </a:pP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for</a:t>
            </a:r>
            <a:r>
              <a:rPr sz="1200" spc="150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2E60"/>
                </a:solidFill>
                <a:latin typeface="Calibri"/>
                <a:cs typeface="Calibri"/>
              </a:rPr>
              <a:t>Medicare</a:t>
            </a:r>
            <a:r>
              <a:rPr sz="1200" spc="24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Eligible</a:t>
            </a:r>
            <a:r>
              <a:rPr sz="1200" spc="135" dirty="0">
                <a:solidFill>
                  <a:srgbClr val="042E60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2E60"/>
                </a:solidFill>
                <a:latin typeface="Calibri"/>
                <a:cs typeface="Calibri"/>
              </a:rPr>
              <a:t>Members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7300" y="6858000"/>
            <a:ext cx="4800854" cy="79019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8522" y="5594667"/>
            <a:ext cx="5556885" cy="1802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Have</a:t>
            </a:r>
            <a:r>
              <a:rPr sz="1800" b="1" spc="-6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Questions</a:t>
            </a:r>
            <a:r>
              <a:rPr sz="1800" b="1" spc="-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or</a:t>
            </a:r>
            <a:r>
              <a:rPr sz="1800" b="1" spc="-5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need</a:t>
            </a:r>
            <a:r>
              <a:rPr sz="1800" b="1" spc="-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42248"/>
                </a:solidFill>
                <a:latin typeface="Calibri"/>
                <a:cs typeface="Calibri"/>
              </a:rPr>
              <a:t>Assistance,</a:t>
            </a:r>
            <a:endParaRPr sz="1800">
              <a:latin typeface="Calibri"/>
              <a:cs typeface="Calibri"/>
            </a:endParaRPr>
          </a:p>
          <a:p>
            <a:pPr marL="3810" algn="ctr">
              <a:lnSpc>
                <a:spcPts val="2160"/>
              </a:lnSpc>
              <a:spcBef>
                <a:spcPts val="5"/>
              </a:spcBef>
            </a:pP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Please</a:t>
            </a:r>
            <a:r>
              <a:rPr sz="1800" b="1" spc="-2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call</a:t>
            </a:r>
            <a:r>
              <a:rPr sz="1800" b="1" spc="-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your</a:t>
            </a:r>
            <a:r>
              <a:rPr sz="1800" b="1" spc="-1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Call</a:t>
            </a:r>
            <a:r>
              <a:rPr sz="1800" b="1" spc="-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42248"/>
                </a:solidFill>
                <a:latin typeface="Calibri"/>
                <a:cs typeface="Calibri"/>
              </a:rPr>
              <a:t>Center!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30"/>
              </a:lnSpc>
            </a:pP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Benistar</a:t>
            </a:r>
            <a:r>
              <a:rPr sz="1800" b="1" spc="-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-</a:t>
            </a:r>
            <a:r>
              <a:rPr sz="1800" b="1" spc="-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they</a:t>
            </a:r>
            <a:r>
              <a:rPr sz="1800" b="1" spc="-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are</a:t>
            </a:r>
            <a:r>
              <a:rPr sz="1800" b="1" spc="-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there</a:t>
            </a:r>
            <a:r>
              <a:rPr sz="1800" b="1" spc="-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to</a:t>
            </a:r>
            <a:r>
              <a:rPr sz="1800" b="1" spc="-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help</a:t>
            </a:r>
            <a:r>
              <a:rPr sz="1800" b="1" spc="-30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42248"/>
                </a:solidFill>
                <a:latin typeface="Calibri"/>
                <a:cs typeface="Calibri"/>
              </a:rPr>
              <a:t>with</a:t>
            </a:r>
            <a:r>
              <a:rPr sz="1800" b="1" spc="-3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42248"/>
                </a:solidFill>
                <a:latin typeface="Calibri"/>
                <a:cs typeface="Calibri"/>
              </a:rPr>
              <a:t>personalized</a:t>
            </a:r>
            <a:r>
              <a:rPr sz="1800" b="1" spc="-45" dirty="0">
                <a:solidFill>
                  <a:srgbClr val="04224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42248"/>
                </a:solidFill>
                <a:latin typeface="Calibri"/>
                <a:cs typeface="Calibri"/>
              </a:rPr>
              <a:t>service!</a:t>
            </a:r>
            <a:endParaRPr sz="1800">
              <a:latin typeface="Calibri"/>
              <a:cs typeface="Calibri"/>
            </a:endParaRPr>
          </a:p>
          <a:p>
            <a:pPr marL="54610" algn="ctr">
              <a:lnSpc>
                <a:spcPts val="2750"/>
              </a:lnSpc>
              <a:tabLst>
                <a:tab pos="1779270" algn="l"/>
              </a:tabLst>
            </a:pPr>
            <a:r>
              <a:rPr sz="2400" b="1" spc="90" dirty="0">
                <a:solidFill>
                  <a:srgbClr val="C52223"/>
                </a:solidFill>
                <a:latin typeface="Calibri"/>
                <a:cs typeface="Calibri"/>
              </a:rPr>
              <a:t>Call</a:t>
            </a:r>
            <a:r>
              <a:rPr sz="2400" b="1" spc="155" dirty="0">
                <a:solidFill>
                  <a:srgbClr val="C52223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52223"/>
                </a:solidFill>
                <a:latin typeface="Calibri"/>
                <a:cs typeface="Calibri"/>
              </a:rPr>
              <a:t>TODAY!</a:t>
            </a:r>
            <a:r>
              <a:rPr sz="2400" b="1" dirty="0">
                <a:solidFill>
                  <a:srgbClr val="C52223"/>
                </a:solidFill>
                <a:latin typeface="Calibri"/>
                <a:cs typeface="Calibri"/>
              </a:rPr>
              <a:t>	</a:t>
            </a:r>
            <a:r>
              <a:rPr sz="2400" b="1" spc="-70" dirty="0">
                <a:solidFill>
                  <a:srgbClr val="C52223"/>
                </a:solidFill>
                <a:latin typeface="Calibri"/>
                <a:cs typeface="Calibri"/>
              </a:rPr>
              <a:t>1-</a:t>
            </a:r>
            <a:r>
              <a:rPr sz="2400" b="1" spc="130" dirty="0">
                <a:solidFill>
                  <a:srgbClr val="C52223"/>
                </a:solidFill>
                <a:latin typeface="Calibri"/>
                <a:cs typeface="Calibri"/>
              </a:rPr>
              <a:t>888-</a:t>
            </a:r>
            <a:r>
              <a:rPr sz="2400" b="1" spc="90" dirty="0">
                <a:solidFill>
                  <a:srgbClr val="C52223"/>
                </a:solidFill>
                <a:latin typeface="Calibri"/>
                <a:cs typeface="Calibri"/>
              </a:rPr>
              <a:t>588-</a:t>
            </a:r>
            <a:r>
              <a:rPr sz="2400" b="1" spc="-20" dirty="0">
                <a:solidFill>
                  <a:srgbClr val="C52223"/>
                </a:solidFill>
                <a:latin typeface="Calibri"/>
                <a:cs typeface="Calibri"/>
              </a:rPr>
              <a:t>6682</a:t>
            </a:r>
            <a:endParaRPr sz="24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1525"/>
              </a:spcBef>
            </a:pPr>
            <a:r>
              <a:rPr sz="2800" spc="90" dirty="0">
                <a:solidFill>
                  <a:srgbClr val="042E60"/>
                </a:solidFill>
                <a:latin typeface="Calibri"/>
                <a:cs typeface="Calibri"/>
                <a:hlinkClick r:id="rId5"/>
              </a:rPr>
              <a:t>www.DSRABenefitTrust.net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7254</Words>
  <Application>Microsoft Office PowerPoint</Application>
  <PresentationFormat>Custom</PresentationFormat>
  <Paragraphs>1176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Aptos</vt:lpstr>
      <vt:lpstr>Arial</vt:lpstr>
      <vt:lpstr>Calibri</vt:lpstr>
      <vt:lpstr>Cambria Math</vt:lpstr>
      <vt:lpstr>Corbel</vt:lpstr>
      <vt:lpstr>Courier New</vt:lpstr>
      <vt:lpstr>Ebrima</vt:lpstr>
      <vt:lpstr>Lucida Sans</vt:lpstr>
      <vt:lpstr>Open Sans</vt:lpstr>
      <vt:lpstr>Segoe Script</vt:lpstr>
      <vt:lpstr>Segoe UI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SOMETHING FOR EVERYONE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1(888)588-6682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Divider</dc:title>
  <dc:creator>Andrews6755 andrews</dc:creator>
  <cp:lastModifiedBy>Andrews6755 andrews</cp:lastModifiedBy>
  <cp:revision>15</cp:revision>
  <dcterms:created xsi:type="dcterms:W3CDTF">2024-10-09T01:36:03Z</dcterms:created>
  <dcterms:modified xsi:type="dcterms:W3CDTF">2026-09-29T22:28:47Z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2023-10-09T00:00:00Z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2024-10-09T00:00:00Z</vt:filetime>
  </property>
  <property fmtid="{D5CDD505-2E9C-101B-9397-08002B2CF9AE}" pid="5" name="Producer">
    <vt:lpwstr>Microsoft® PowerPoint® for Microsoft 365</vt:lpwstr>
  </property>
</Properties>
</file>